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63"/>
  </p:notesMasterIdLst>
  <p:sldIdLst>
    <p:sldId id="306" r:id="rId2"/>
    <p:sldId id="598" r:id="rId3"/>
    <p:sldId id="501" r:id="rId4"/>
    <p:sldId id="597" r:id="rId5"/>
    <p:sldId id="504" r:id="rId6"/>
    <p:sldId id="506" r:id="rId7"/>
    <p:sldId id="507" r:id="rId8"/>
    <p:sldId id="508" r:id="rId9"/>
    <p:sldId id="570" r:id="rId10"/>
    <p:sldId id="509" r:id="rId11"/>
    <p:sldId id="510" r:id="rId12"/>
    <p:sldId id="511" r:id="rId13"/>
    <p:sldId id="592" r:id="rId14"/>
    <p:sldId id="513" r:id="rId15"/>
    <p:sldId id="573" r:id="rId16"/>
    <p:sldId id="514" r:id="rId17"/>
    <p:sldId id="594" r:id="rId18"/>
    <p:sldId id="595" r:id="rId19"/>
    <p:sldId id="515" r:id="rId20"/>
    <p:sldId id="516" r:id="rId21"/>
    <p:sldId id="517" r:id="rId22"/>
    <p:sldId id="518" r:id="rId23"/>
    <p:sldId id="596" r:id="rId24"/>
    <p:sldId id="519" r:id="rId25"/>
    <p:sldId id="520" r:id="rId26"/>
    <p:sldId id="521" r:id="rId27"/>
    <p:sldId id="522" r:id="rId28"/>
    <p:sldId id="571" r:id="rId29"/>
    <p:sldId id="574" r:id="rId30"/>
    <p:sldId id="575" r:id="rId31"/>
    <p:sldId id="576" r:id="rId32"/>
    <p:sldId id="577" r:id="rId33"/>
    <p:sldId id="578" r:id="rId34"/>
    <p:sldId id="579" r:id="rId35"/>
    <p:sldId id="580" r:id="rId36"/>
    <p:sldId id="581" r:id="rId37"/>
    <p:sldId id="582" r:id="rId38"/>
    <p:sldId id="583" r:id="rId39"/>
    <p:sldId id="584" r:id="rId40"/>
    <p:sldId id="585" r:id="rId41"/>
    <p:sldId id="591" r:id="rId42"/>
    <p:sldId id="586" r:id="rId43"/>
    <p:sldId id="587" r:id="rId44"/>
    <p:sldId id="588" r:id="rId45"/>
    <p:sldId id="589" r:id="rId46"/>
    <p:sldId id="590" r:id="rId47"/>
    <p:sldId id="556" r:id="rId48"/>
    <p:sldId id="557" r:id="rId49"/>
    <p:sldId id="410" r:id="rId50"/>
    <p:sldId id="558" r:id="rId51"/>
    <p:sldId id="559" r:id="rId52"/>
    <p:sldId id="560" r:id="rId53"/>
    <p:sldId id="561" r:id="rId54"/>
    <p:sldId id="562" r:id="rId55"/>
    <p:sldId id="563" r:id="rId56"/>
    <p:sldId id="564" r:id="rId57"/>
    <p:sldId id="565" r:id="rId58"/>
    <p:sldId id="566" r:id="rId59"/>
    <p:sldId id="567" r:id="rId60"/>
    <p:sldId id="568" r:id="rId61"/>
    <p:sldId id="569" r:id="rId62"/>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extLst>
    <p:ext uri="{521415D9-36F7-43E2-AB2F-B90AF26B5E84}">
      <p14:sectionLst xmlns:p14="http://schemas.microsoft.com/office/powerpoint/2010/main">
        <p14:section name="Default Section" id="{D17E6A68-3C4D-4FF3-A6A5-6F52ABF1C2A3}">
          <p14:sldIdLst>
            <p14:sldId id="306"/>
            <p14:sldId id="598"/>
            <p14:sldId id="501"/>
            <p14:sldId id="597"/>
            <p14:sldId id="504"/>
            <p14:sldId id="506"/>
            <p14:sldId id="507"/>
            <p14:sldId id="508"/>
            <p14:sldId id="570"/>
            <p14:sldId id="509"/>
            <p14:sldId id="510"/>
            <p14:sldId id="511"/>
            <p14:sldId id="592"/>
            <p14:sldId id="513"/>
            <p14:sldId id="573"/>
            <p14:sldId id="514"/>
            <p14:sldId id="594"/>
            <p14:sldId id="595"/>
            <p14:sldId id="515"/>
            <p14:sldId id="516"/>
            <p14:sldId id="517"/>
            <p14:sldId id="518"/>
            <p14:sldId id="596"/>
            <p14:sldId id="519"/>
            <p14:sldId id="520"/>
            <p14:sldId id="521"/>
            <p14:sldId id="522"/>
            <p14:sldId id="571"/>
            <p14:sldId id="574"/>
            <p14:sldId id="575"/>
            <p14:sldId id="576"/>
            <p14:sldId id="577"/>
            <p14:sldId id="578"/>
            <p14:sldId id="579"/>
            <p14:sldId id="580"/>
            <p14:sldId id="581"/>
            <p14:sldId id="582"/>
            <p14:sldId id="583"/>
            <p14:sldId id="584"/>
            <p14:sldId id="585"/>
            <p14:sldId id="591"/>
            <p14:sldId id="586"/>
            <p14:sldId id="587"/>
            <p14:sldId id="588"/>
            <p14:sldId id="589"/>
            <p14:sldId id="590"/>
            <p14:sldId id="556"/>
            <p14:sldId id="557"/>
            <p14:sldId id="410"/>
            <p14:sldId id="558"/>
            <p14:sldId id="559"/>
            <p14:sldId id="560"/>
            <p14:sldId id="561"/>
            <p14:sldId id="562"/>
            <p14:sldId id="563"/>
            <p14:sldId id="564"/>
            <p14:sldId id="565"/>
            <p14:sldId id="566"/>
            <p14:sldId id="567"/>
            <p14:sldId id="568"/>
            <p14:sldId id="5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6699FF"/>
    <a:srgbClr val="FFCC00"/>
    <a:srgbClr val="FFFF00"/>
    <a:srgbClr val="FF00FF"/>
    <a:srgbClr val="00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96482" autoAdjust="0"/>
  </p:normalViewPr>
  <p:slideViewPr>
    <p:cSldViewPr>
      <p:cViewPr varScale="1">
        <p:scale>
          <a:sx n="68" d="100"/>
          <a:sy n="68" d="100"/>
        </p:scale>
        <p:origin x="308"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image" Target="../media/image8.wmf"/><Relationship Id="rId1" Type="http://schemas.openxmlformats.org/officeDocument/2006/relationships/image" Target="../media/image7.wmf"/><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Klepnutím lze upravit styly předlohy textu.</a:t>
            </a:r>
          </a:p>
          <a:p>
            <a:pPr lvl="1"/>
            <a:r>
              <a:rPr lang="en-US" noProof="0"/>
              <a:t>Druhá úroveň</a:t>
            </a:r>
          </a:p>
          <a:p>
            <a:pPr lvl="2"/>
            <a:r>
              <a:rPr lang="en-US" noProof="0"/>
              <a:t>Třetí úroveň</a:t>
            </a:r>
          </a:p>
          <a:p>
            <a:pPr lvl="3"/>
            <a:r>
              <a:rPr lang="en-US" noProof="0"/>
              <a:t>Čtvrtá úroveň</a:t>
            </a:r>
          </a:p>
          <a:p>
            <a:pPr lvl="4"/>
            <a:r>
              <a:rPr lang="en-US" noProof="0"/>
              <a:t>Pátá úroveň</a:t>
            </a:r>
          </a:p>
        </p:txBody>
      </p:sp>
      <p:sp>
        <p:nvSpPr>
          <p:cNvPr id="69638"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extLst>
      <p:ext uri="{BB962C8B-B14F-4D97-AF65-F5344CB8AC3E}">
        <p14:creationId xmlns:p14="http://schemas.microsoft.com/office/powerpoint/2010/main" val="496821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39800" y="747713"/>
            <a:ext cx="4918075" cy="3689350"/>
          </a:xfrm>
          <a:ln cap="flat"/>
        </p:spPr>
      </p:sp>
      <p:sp>
        <p:nvSpPr>
          <p:cNvPr id="30723"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193184A-B19B-4B8E-9E7D-76FD5B3FD12F}" type="slidenum">
              <a:rPr lang="en-US" smtClean="0"/>
              <a:pPr>
                <a:defRPr/>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39800" y="747713"/>
            <a:ext cx="4918075" cy="3689350"/>
          </a:xfrm>
          <a:ln cap="flat"/>
        </p:spPr>
      </p:sp>
      <p:sp>
        <p:nvSpPr>
          <p:cNvPr id="80899" name="Rectangle 3"/>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noFill/>
          <a:ln w="9525"/>
        </p:spPr>
        <p:txBody>
          <a:bodyPr/>
          <a:lstStyle/>
          <a:p>
            <a:endParaRPr lang="en-US"/>
          </a:p>
        </p:txBody>
      </p:sp>
      <p:sp>
        <p:nvSpPr>
          <p:cNvPr id="79875" name="Rectangle 3"/>
          <p:cNvSpPr>
            <a:spLocks noGrp="1" noRot="1" noChangeAspect="1" noChangeArrowheads="1" noTextEdit="1"/>
          </p:cNvSpPr>
          <p:nvPr>
            <p:ph type="sldImg"/>
          </p:nvPr>
        </p:nvSpPr>
        <p:spPr>
          <a:xfrm>
            <a:off x="939800" y="747713"/>
            <a:ext cx="4918075" cy="3689350"/>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noFill/>
          <a:ln w="9525"/>
        </p:spPr>
        <p:txBody>
          <a:bodyPr/>
          <a:lstStyle/>
          <a:p>
            <a:endParaRPr lang="en-US"/>
          </a:p>
        </p:txBody>
      </p:sp>
      <p:sp>
        <p:nvSpPr>
          <p:cNvPr id="57347" name="Rectangle 3"/>
          <p:cNvSpPr>
            <a:spLocks noGrp="1" noRot="1" noChangeAspect="1" noChangeArrowheads="1" noTextEdit="1"/>
          </p:cNvSpPr>
          <p:nvPr>
            <p:ph type="sldImg"/>
          </p:nvPr>
        </p:nvSpPr>
        <p:spPr>
          <a:xfrm>
            <a:off x="939800" y="747713"/>
            <a:ext cx="4918075" cy="3689350"/>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939800" y="747713"/>
            <a:ext cx="4918075" cy="3689350"/>
          </a:xfrm>
          <a:ln cap="flat"/>
        </p:spPr>
      </p:sp>
      <p:sp>
        <p:nvSpPr>
          <p:cNvPr id="59395" name="Rectangle 3"/>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solidFill>
                  <a:prstClr val="black"/>
                </a:solidFill>
              </a:rPr>
              <a:pPr/>
              <a:t>51</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2771800" y="6243638"/>
            <a:ext cx="3384376" cy="457200"/>
          </a:xfrm>
        </p:spPr>
        <p:txBody>
          <a:bodyPr/>
          <a:lstStyle>
            <a:lvl1pPr>
              <a:defRPr/>
            </a:lvl1pPr>
          </a:lstStyle>
          <a:p>
            <a:pPr>
              <a:defRPr/>
            </a:pPr>
            <a:r>
              <a:rPr lang="en-US" altLang="en-US"/>
              <a:t>Advanced 3D Graphics (NPGR010) - J. Vorba 2020, created by J. Křivánek 2015</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 created by J. Křivánek 2015</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 created by J. Křivánek 2015</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 created by J. Křivánek 2015</a:t>
            </a: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 created by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 created by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 created by J. Křivánek 2015</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 created by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 created by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2771800" y="6248400"/>
            <a:ext cx="3456384" cy="457200"/>
          </a:xfrm>
          <a:ln/>
        </p:spPr>
        <p:txBody>
          <a:bodyPr/>
          <a:lstStyle>
            <a:lvl1pPr>
              <a:defRPr/>
            </a:lvl1pPr>
          </a:lstStyle>
          <a:p>
            <a:pPr>
              <a:defRPr/>
            </a:pPr>
            <a:r>
              <a:rPr lang="en-US" altLang="en-US"/>
              <a:t>Advanced 3D Graphics (NPGR010) - J. Vorba 2020, created by J. Křivánek 2015</a:t>
            </a:r>
          </a:p>
        </p:txBody>
      </p:sp>
      <p:sp>
        <p:nvSpPr>
          <p:cNvPr id="6" name="Rectangle 6"/>
          <p:cNvSpPr>
            <a:spLocks noGrp="1" noChangeArrowheads="1"/>
          </p:cNvSpPr>
          <p:nvPr>
            <p:ph type="sldNum" sz="quarter" idx="12"/>
          </p:nvPr>
        </p:nvSpPr>
        <p:spPr>
          <a:ln/>
        </p:spPr>
        <p:txBody>
          <a:bodyPr/>
          <a:lstStyle>
            <a:lvl1pPr>
              <a:defRPr/>
            </a:lvl1pPr>
          </a:lstStyle>
          <a:p>
            <a:pPr>
              <a:defRPr/>
            </a:pPr>
            <a:fld id="{81494967-73EE-4A75-A827-47B02327E019}"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 created by J. Křivánek 2015</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 created by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xfrm>
            <a:off x="2915816" y="6248400"/>
            <a:ext cx="3312368" cy="457200"/>
          </a:xfrm>
          <a:ln/>
        </p:spPr>
        <p:txBody>
          <a:bodyPr/>
          <a:lstStyle>
            <a:lvl1pPr>
              <a:defRPr/>
            </a:lvl1pPr>
          </a:lstStyle>
          <a:p>
            <a:pPr>
              <a:defRPr/>
            </a:pPr>
            <a:r>
              <a:rPr lang="en-US" altLang="en-US"/>
              <a:t>Advanced 3D Graphics (NPGR010) - J. Vorba 2020, created by J. Křivánek 2015</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xfrm>
            <a:off x="2915816" y="6248400"/>
            <a:ext cx="3384376" cy="457200"/>
          </a:xfrm>
          <a:ln/>
        </p:spPr>
        <p:txBody>
          <a:bodyPr/>
          <a:lstStyle>
            <a:lvl1pPr>
              <a:defRPr/>
            </a:lvl1pPr>
          </a:lstStyle>
          <a:p>
            <a:pPr>
              <a:defRPr/>
            </a:pPr>
            <a:r>
              <a:rPr lang="en-US" altLang="en-US"/>
              <a:t>Advanced 3D Graphics (NPGR010) - J. Vorba 2020, created by J. Křivánek 2015</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xfrm>
            <a:off x="2843808" y="6248400"/>
            <a:ext cx="3600400" cy="457200"/>
          </a:xfrm>
          <a:ln/>
        </p:spPr>
        <p:txBody>
          <a:bodyPr/>
          <a:lstStyle>
            <a:lvl1pPr>
              <a:defRPr/>
            </a:lvl1pPr>
          </a:lstStyle>
          <a:p>
            <a:pPr>
              <a:defRPr/>
            </a:pPr>
            <a:r>
              <a:rPr lang="en-US" altLang="en-US"/>
              <a:t>Advanced 3D Graphics (NPGR010) - J. Vorba 2020, created by J. Křivánek 2015</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 created by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 created by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a:t>Advanced 3D Graphics (NPGR010) - J. Vorba 2020, created by J. Křivánek 2015</a:t>
            </a:r>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pPr>
                <a:defRPr/>
              </a:pPr>
              <a:t>‹#›</a:t>
            </a:fld>
            <a:endParaRPr lang="en-US" altLang="en-US"/>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594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
        <p:nvSpPr>
          <p:cNvPr id="59401" name="Rectangle 9"/>
          <p:cNvSpPr>
            <a:spLocks noChangeArrowheads="1"/>
          </p:cNvSpPr>
          <p:nvPr userDrawn="1"/>
        </p:nvSpPr>
        <p:spPr bwMode="auto">
          <a:xfrm>
            <a:off x="395288" y="6092825"/>
            <a:ext cx="8353425" cy="144463"/>
          </a:xfrm>
          <a:prstGeom prst="rect">
            <a:avLst/>
          </a:prstGeom>
          <a:solidFill>
            <a:schemeClr val="bg1"/>
          </a:soli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74"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hf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irka@cgg.mff.c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6.wmf"/><Relationship Id="rId5" Type="http://schemas.openxmlformats.org/officeDocument/2006/relationships/oleObject" Target="../embeddings/oleObject9.bin"/><Relationship Id="rId4" Type="http://schemas.openxmlformats.org/officeDocument/2006/relationships/image" Target="../media/image15.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en.wikipedia.org/wiki/Ziggurat_algorith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2.wmf"/><Relationship Id="rId5" Type="http://schemas.openxmlformats.org/officeDocument/2006/relationships/oleObject" Target="../embeddings/oleObject11.bin"/><Relationship Id="rId4" Type="http://schemas.openxmlformats.org/officeDocument/2006/relationships/image" Target="../media/image31.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pbr-book.org/3ed-2018/Monte_Carlo_Integration/2D_Sampling_with_Multidimensional_Transformations.html" TargetMode="External"/><Relationship Id="rId2" Type="http://schemas.openxmlformats.org/officeDocument/2006/relationships/hyperlink" Target="http://people.cs.kuleuven.be/~philip.dutre/GI/"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10.png"/><Relationship Id="rId7" Type="http://schemas.openxmlformats.org/officeDocument/2006/relationships/image" Target="../media/image27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 Id="rId9" Type="http://schemas.openxmlformats.org/officeDocument/2006/relationships/image" Target="../media/image57.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2.pn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0.tiff"/><Relationship Id="rId2" Type="http://schemas.openxmlformats.org/officeDocument/2006/relationships/image" Target="../media/image57.tiff"/><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62.tiff"/><Relationship Id="rId7" Type="http://schemas.openxmlformats.org/officeDocument/2006/relationships/image" Target="../media/image65.jpeg"/><Relationship Id="rId2" Type="http://schemas.openxmlformats.org/officeDocument/2006/relationships/image" Target="../media/image61.tiff"/><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47.png"/><Relationship Id="rId4" Type="http://schemas.openxmlformats.org/officeDocument/2006/relationships/image" Target="../media/image63.jpeg"/></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pbr-book.org/3ed-2018/Monte_Carlo_Integration/Sampling_Random_Variables.html"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61.xml.rels><?xml version="1.0" encoding="UTF-8" standalone="yes"?>
<Relationships xmlns="http://schemas.openxmlformats.org/package/2006/relationships"><Relationship Id="rId2" Type="http://schemas.openxmlformats.org/officeDocument/2006/relationships/hyperlink" Target="http://www.pbr-book.org/3ed-2018/Monte_Carlo_Integration/2D_Sampling_with_Multidimensional_Transformations.html#Piecewise-Constant2DDistribution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1.wmf"/><Relationship Id="rId2" Type="http://schemas.openxmlformats.org/officeDocument/2006/relationships/slideLayout" Target="../slideLayouts/slideLayout2.xml"/><Relationship Id="rId16" Type="http://schemas.openxmlformats.org/officeDocument/2006/relationships/image" Target="../media/image13.wmf"/><Relationship Id="rId1" Type="http://schemas.openxmlformats.org/officeDocument/2006/relationships/vmlDrawing" Target="../drawings/vmlDrawing1.vml"/><Relationship Id="rId6" Type="http://schemas.openxmlformats.org/officeDocument/2006/relationships/image" Target="../media/image8.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0.wmf"/><Relationship Id="rId4" Type="http://schemas.openxmlformats.org/officeDocument/2006/relationships/image" Target="../media/image7.wmf"/><Relationship Id="rId9" Type="http://schemas.openxmlformats.org/officeDocument/2006/relationships/oleObject" Target="../embeddings/oleObject4.bin"/><Relationship Id="rId14" Type="http://schemas.openxmlformats.org/officeDocument/2006/relationships/image" Target="../media/image12.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sz="2800" b="1" dirty="0"/>
              <a:t>Advanced 3D graphics for movies and games (NPGR010)</a:t>
            </a:r>
            <a:br>
              <a:rPr lang="en-US" sz="2800" b="1" dirty="0"/>
            </a:br>
            <a:br>
              <a:rPr lang="en-US" sz="2800" b="1" dirty="0"/>
            </a:br>
            <a:r>
              <a:rPr lang="cs-CZ" sz="2800" b="1" dirty="0"/>
              <a:t>	 – Monte Carlo </a:t>
            </a:r>
            <a:r>
              <a:rPr lang="en-US" sz="2800" b="1" dirty="0"/>
              <a:t>integration II</a:t>
            </a:r>
            <a:endParaRPr lang="cs-CZ" sz="2800" b="1" dirty="0"/>
          </a:p>
        </p:txBody>
      </p:sp>
      <p:sp>
        <p:nvSpPr>
          <p:cNvPr id="18435" name="Rectangle 3"/>
          <p:cNvSpPr>
            <a:spLocks noGrp="1" noChangeArrowheads="1"/>
          </p:cNvSpPr>
          <p:nvPr>
            <p:ph type="subTitle" idx="1"/>
          </p:nvPr>
        </p:nvSpPr>
        <p:spPr>
          <a:xfrm>
            <a:off x="1981200" y="3962400"/>
            <a:ext cx="6553200" cy="2130896"/>
          </a:xfrm>
        </p:spPr>
        <p:txBody>
          <a:bodyPr/>
          <a:lstStyle/>
          <a:p>
            <a:pPr marL="0" marR="0" lvl="0" indent="0" algn="l" defTabSz="914400" rtl="0" eaLnBrk="1" fontAlgn="base" latinLnBrk="0" hangingPunct="1">
              <a:lnSpc>
                <a:spcPct val="100000"/>
              </a:lnSpc>
              <a:spcBef>
                <a:spcPct val="20000"/>
              </a:spcBef>
              <a:spcAft>
                <a:spcPct val="0"/>
              </a:spcAft>
              <a:buClr>
                <a:srgbClr val="2DA2BF"/>
              </a:buClr>
              <a:buSzPct val="65000"/>
              <a:buFont typeface="Wingdings" pitchFamily="2" charset="2"/>
              <a:buNone/>
              <a:tabLst/>
              <a:defRPr/>
            </a:pPr>
            <a:r>
              <a:rPr kumimoji="0" lang="en-US" sz="2000" b="0" i="0" u="none" strike="noStrike" kern="0" cap="none" spc="0" normalizeH="0" baseline="0" noProof="0" dirty="0">
                <a:ln>
                  <a:noFill/>
                </a:ln>
                <a:solidFill>
                  <a:prstClr val="black"/>
                </a:solidFill>
                <a:effectLst/>
                <a:uLnTx/>
                <a:uFillTx/>
                <a:latin typeface="Georgia"/>
                <a:ea typeface="+mn-ea"/>
                <a:cs typeface="+mn-cs"/>
              </a:rPr>
              <a:t>Ji</a:t>
            </a:r>
            <a:r>
              <a:rPr kumimoji="0" lang="cs-CZ" sz="2000" b="0" i="0" u="none" strike="noStrike" kern="0" cap="none" spc="0" normalizeH="0" baseline="0" noProof="0" dirty="0">
                <a:ln>
                  <a:noFill/>
                </a:ln>
                <a:solidFill>
                  <a:prstClr val="black"/>
                </a:solidFill>
                <a:effectLst/>
                <a:uLnTx/>
                <a:uFillTx/>
                <a:latin typeface="Georgia"/>
                <a:ea typeface="+mn-ea"/>
                <a:cs typeface="+mn-cs"/>
              </a:rPr>
              <a:t>ří Vorba, MFF UK/</a:t>
            </a:r>
            <a:r>
              <a:rPr kumimoji="0" lang="cs-CZ" sz="2000" b="0" i="0" u="none" strike="noStrike" kern="0" cap="none" spc="0" normalizeH="0" baseline="0" noProof="0" dirty="0" err="1">
                <a:ln>
                  <a:noFill/>
                </a:ln>
                <a:solidFill>
                  <a:prstClr val="black"/>
                </a:solidFill>
                <a:effectLst/>
                <a:uLnTx/>
                <a:uFillTx/>
                <a:latin typeface="Georgia"/>
                <a:ea typeface="+mn-ea"/>
                <a:cs typeface="+mn-cs"/>
              </a:rPr>
              <a:t>Weta</a:t>
            </a:r>
            <a:r>
              <a:rPr kumimoji="0" lang="cs-CZ" sz="2000" b="0" i="0" u="none" strike="noStrike" kern="0" cap="none" spc="0" normalizeH="0" baseline="0" noProof="0" dirty="0">
                <a:ln>
                  <a:noFill/>
                </a:ln>
                <a:solidFill>
                  <a:prstClr val="black"/>
                </a:solidFill>
                <a:effectLst/>
                <a:uLnTx/>
                <a:uFillTx/>
                <a:latin typeface="Georgia"/>
                <a:ea typeface="+mn-ea"/>
                <a:cs typeface="+mn-cs"/>
              </a:rPr>
              <a:t> Digital</a:t>
            </a:r>
          </a:p>
          <a:p>
            <a:pPr marL="0" marR="0" lvl="0" indent="0" algn="l" defTabSz="914400" rtl="0" eaLnBrk="1" fontAlgn="base" latinLnBrk="0" hangingPunct="1">
              <a:lnSpc>
                <a:spcPct val="100000"/>
              </a:lnSpc>
              <a:spcBef>
                <a:spcPct val="20000"/>
              </a:spcBef>
              <a:spcAft>
                <a:spcPct val="0"/>
              </a:spcAft>
              <a:buClr>
                <a:srgbClr val="2DA2BF"/>
              </a:buClr>
              <a:buSzPct val="65000"/>
              <a:buFont typeface="Wingdings" pitchFamily="2" charset="2"/>
              <a:buNone/>
              <a:tabLst/>
              <a:defRPr/>
            </a:pPr>
            <a:r>
              <a:rPr kumimoji="0" lang="cs-CZ" sz="2000" b="0" i="0" u="none" strike="noStrike" kern="0" cap="none" spc="0" normalizeH="0" baseline="0" noProof="0" dirty="0">
                <a:ln>
                  <a:noFill/>
                </a:ln>
                <a:solidFill>
                  <a:prstClr val="black"/>
                </a:solidFill>
                <a:effectLst/>
                <a:uLnTx/>
                <a:uFillTx/>
                <a:latin typeface="Georgia"/>
                <a:ea typeface="+mn-ea"/>
                <a:cs typeface="+mn-cs"/>
                <a:hlinkClick r:id="rId2"/>
              </a:rPr>
              <a:t>jirka@cgg.mff.cuni.cz</a:t>
            </a:r>
            <a:br>
              <a:rPr kumimoji="0" lang="cs-CZ" sz="2000" b="0" i="0" u="none" strike="noStrike" kern="0" cap="none" spc="0" normalizeH="0" baseline="0" noProof="0" dirty="0">
                <a:ln>
                  <a:noFill/>
                </a:ln>
                <a:solidFill>
                  <a:prstClr val="black"/>
                </a:solidFill>
                <a:effectLst/>
                <a:uLnTx/>
                <a:uFillTx/>
                <a:latin typeface="Georgia"/>
                <a:ea typeface="+mn-ea"/>
                <a:cs typeface="+mn-cs"/>
              </a:rPr>
            </a:br>
            <a:endParaRPr kumimoji="0" lang="cs-CZ" sz="2000" b="0" i="0" u="none" strike="noStrike" kern="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base" latinLnBrk="0" hangingPunct="1">
              <a:lnSpc>
                <a:spcPct val="100000"/>
              </a:lnSpc>
              <a:spcBef>
                <a:spcPct val="20000"/>
              </a:spcBef>
              <a:spcAft>
                <a:spcPct val="0"/>
              </a:spcAft>
              <a:buClr>
                <a:srgbClr val="2DA2BF"/>
              </a:buClr>
              <a:buSzPct val="65000"/>
              <a:buFont typeface="Wingdings" pitchFamily="2" charset="2"/>
              <a:buNone/>
              <a:tabLst/>
              <a:defRPr/>
            </a:pPr>
            <a:r>
              <a:rPr kumimoji="0" lang="cs-CZ" sz="1600" b="0" i="0" u="none" strike="noStrike" kern="0" cap="none" spc="0" normalizeH="0" baseline="0" noProof="0" dirty="0" err="1">
                <a:ln>
                  <a:noFill/>
                </a:ln>
                <a:solidFill>
                  <a:prstClr val="black"/>
                </a:solidFill>
                <a:effectLst/>
                <a:uLnTx/>
                <a:uFillTx/>
                <a:latin typeface="Georgia"/>
                <a:ea typeface="+mn-ea"/>
                <a:cs typeface="+mn-cs"/>
              </a:rPr>
              <a:t>Slides</a:t>
            </a:r>
            <a:r>
              <a:rPr kumimoji="0" lang="cs-CZ" sz="1600" b="0" i="0" u="none" strike="noStrike" kern="0" cap="none" spc="0" normalizeH="0" baseline="0" noProof="0" dirty="0">
                <a:ln>
                  <a:noFill/>
                </a:ln>
                <a:solidFill>
                  <a:prstClr val="black"/>
                </a:solidFill>
                <a:effectLst/>
                <a:uLnTx/>
                <a:uFillTx/>
                <a:latin typeface="Georgia"/>
                <a:ea typeface="+mn-ea"/>
                <a:cs typeface="+mn-cs"/>
              </a:rPr>
              <a:t> </a:t>
            </a:r>
            <a:r>
              <a:rPr kumimoji="0" lang="cs-CZ" sz="1600" b="0" i="0" u="none" strike="noStrike" kern="0" cap="none" spc="0" normalizeH="0" baseline="0" noProof="0" dirty="0" err="1">
                <a:ln>
                  <a:noFill/>
                </a:ln>
                <a:solidFill>
                  <a:prstClr val="black"/>
                </a:solidFill>
                <a:effectLst/>
                <a:uLnTx/>
                <a:uFillTx/>
                <a:latin typeface="Georgia"/>
                <a:ea typeface="+mn-ea"/>
                <a:cs typeface="+mn-cs"/>
              </a:rPr>
              <a:t>of</a:t>
            </a:r>
            <a:r>
              <a:rPr kumimoji="0" lang="cs-CZ" sz="1600" b="0" i="0" u="none" strike="noStrike" kern="0" cap="none" spc="0" normalizeH="0" baseline="0" noProof="0" dirty="0">
                <a:ln>
                  <a:noFill/>
                </a:ln>
                <a:solidFill>
                  <a:prstClr val="black"/>
                </a:solidFill>
                <a:effectLst/>
                <a:uLnTx/>
                <a:uFillTx/>
                <a:latin typeface="Georgia"/>
                <a:ea typeface="+mn-ea"/>
                <a:cs typeface="+mn-cs"/>
              </a:rPr>
              <a:t> prof. Jaroslav Křivánek, minor </a:t>
            </a:r>
            <a:r>
              <a:rPr kumimoji="0" lang="cs-CZ" sz="1600" b="0" i="0" u="none" strike="noStrike" kern="0" cap="none" spc="0" normalizeH="0" baseline="0" noProof="0" dirty="0" err="1">
                <a:ln>
                  <a:noFill/>
                </a:ln>
                <a:solidFill>
                  <a:prstClr val="black"/>
                </a:solidFill>
                <a:effectLst/>
                <a:uLnTx/>
                <a:uFillTx/>
                <a:latin typeface="Georgia"/>
                <a:ea typeface="+mn-ea"/>
                <a:cs typeface="+mn-cs"/>
              </a:rPr>
              <a:t>edits</a:t>
            </a:r>
            <a:r>
              <a:rPr kumimoji="0" lang="cs-CZ" sz="1600" b="0" i="0" u="none" strike="noStrike" kern="0" cap="none" spc="0" normalizeH="0" baseline="0" noProof="0" dirty="0">
                <a:ln>
                  <a:noFill/>
                </a:ln>
                <a:solidFill>
                  <a:prstClr val="black"/>
                </a:solidFill>
                <a:effectLst/>
                <a:uLnTx/>
                <a:uFillTx/>
                <a:latin typeface="Georgia"/>
                <a:ea typeface="+mn-ea"/>
                <a:cs typeface="+mn-cs"/>
              </a:rPr>
              <a:t> by Jiří Vorba</a:t>
            </a:r>
            <a:endParaRPr kumimoji="0" lang="en-US" sz="1600" b="0" i="0" u="none" strike="noStrike" kern="0" cap="none" spc="0" normalizeH="0" baseline="0" noProof="0" dirty="0">
              <a:ln>
                <a:noFill/>
              </a:ln>
              <a:solidFill>
                <a:prstClr val="black"/>
              </a:solidFill>
              <a:effectLst/>
              <a:uLnTx/>
              <a:uFillTx/>
              <a:latin typeface="Georgia"/>
              <a:ea typeface="+mn-ea"/>
              <a:cs typeface="+mn-cs"/>
            </a:endParaRPr>
          </a:p>
          <a:p>
            <a:pPr eaLnBrk="1" hangingPunct="1"/>
            <a:endParaRPr lang="cs-CZ"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2D </a:t>
            </a:r>
            <a:r>
              <a:rPr lang="en-US" dirty="0"/>
              <a:t>discrete random variable</a:t>
            </a:r>
          </a:p>
        </p:txBody>
      </p:sp>
      <p:sp>
        <p:nvSpPr>
          <p:cNvPr id="3" name="Content Placeholder 2"/>
          <p:cNvSpPr>
            <a:spLocks noGrp="1"/>
          </p:cNvSpPr>
          <p:nvPr>
            <p:ph idx="1"/>
          </p:nvPr>
        </p:nvSpPr>
        <p:spPr/>
        <p:txBody>
          <a:bodyPr/>
          <a:lstStyle/>
          <a:p>
            <a:r>
              <a:rPr lang="en-US" dirty="0"/>
              <a:t>Option 2 </a:t>
            </a:r>
            <a:r>
              <a:rPr lang="cs-CZ" dirty="0"/>
              <a:t>(</a:t>
            </a:r>
            <a:r>
              <a:rPr lang="en-US" dirty="0"/>
              <a:t>better</a:t>
            </a:r>
            <a:r>
              <a:rPr lang="cs-CZ" dirty="0"/>
              <a:t>)</a:t>
            </a:r>
          </a:p>
          <a:p>
            <a:pPr marL="801687" lvl="1" indent="-457200">
              <a:buFont typeface="+mj-lt"/>
              <a:buAutoNum type="arabicPeriod"/>
            </a:pPr>
            <a:r>
              <a:rPr lang="en-US" dirty="0"/>
              <a:t>“Column” </a:t>
            </a:r>
            <a:r>
              <a:rPr lang="cs-CZ" i="1" dirty="0" err="1"/>
              <a:t>i</a:t>
            </a:r>
            <a:r>
              <a:rPr lang="cs-CZ" baseline="-25000" dirty="0" err="1"/>
              <a:t>sel</a:t>
            </a:r>
            <a:r>
              <a:rPr lang="cs-CZ" dirty="0"/>
              <a:t> </a:t>
            </a:r>
            <a:r>
              <a:rPr lang="en-US" dirty="0"/>
              <a:t>is sampled from the marginal distribution</a:t>
            </a:r>
            <a:r>
              <a:rPr lang="cs-CZ" dirty="0"/>
              <a:t>, </a:t>
            </a:r>
            <a:r>
              <a:rPr lang="en-US" dirty="0"/>
              <a:t>given by a </a:t>
            </a:r>
            <a:r>
              <a:rPr lang="cs-CZ" dirty="0"/>
              <a:t>1D </a:t>
            </a:r>
            <a:r>
              <a:rPr lang="en-US" dirty="0"/>
              <a:t>marginal </a:t>
            </a:r>
            <a:r>
              <a:rPr lang="en-US" dirty="0" err="1"/>
              <a:t>pmf</a:t>
            </a:r>
            <a:endParaRPr lang="cs-CZ" dirty="0"/>
          </a:p>
          <a:p>
            <a:pPr marL="801687" lvl="1" indent="-457200">
              <a:buFont typeface="+mj-lt"/>
              <a:buAutoNum type="arabicPeriod"/>
            </a:pPr>
            <a:endParaRPr lang="cs-CZ" dirty="0"/>
          </a:p>
          <a:p>
            <a:pPr marL="801687" lvl="1" indent="-457200">
              <a:buFont typeface="+mj-lt"/>
              <a:buAutoNum type="arabicPeriod"/>
            </a:pPr>
            <a:endParaRPr lang="cs-CZ" dirty="0"/>
          </a:p>
          <a:p>
            <a:pPr marL="801687" lvl="1" indent="-457200">
              <a:buFont typeface="+mj-lt"/>
              <a:buAutoNum type="arabicPeriod"/>
            </a:pPr>
            <a:endParaRPr lang="cs-CZ" dirty="0"/>
          </a:p>
          <a:p>
            <a:pPr marL="801687" lvl="1" indent="-457200">
              <a:buFont typeface="+mj-lt"/>
              <a:buAutoNum type="arabicPeriod"/>
            </a:pPr>
            <a:r>
              <a:rPr lang="en-US" dirty="0"/>
              <a:t>“Row” </a:t>
            </a:r>
            <a:r>
              <a:rPr lang="cs-CZ" i="1" dirty="0" err="1"/>
              <a:t>j</a:t>
            </a:r>
            <a:r>
              <a:rPr lang="cs-CZ" baseline="-25000" dirty="0" err="1"/>
              <a:t>sel</a:t>
            </a:r>
            <a:r>
              <a:rPr lang="cs-CZ" dirty="0"/>
              <a:t> </a:t>
            </a:r>
            <a:r>
              <a:rPr lang="en-US" dirty="0"/>
              <a:t>is sampled from the conditional distribution corresponding to the “column” </a:t>
            </a:r>
            <a:r>
              <a:rPr lang="cs-CZ" i="1" dirty="0" err="1"/>
              <a:t>i</a:t>
            </a:r>
            <a:r>
              <a:rPr lang="cs-CZ" baseline="-25000" dirty="0" err="1"/>
              <a:t>sel</a:t>
            </a:r>
            <a:endParaRPr lang="cs-CZ" i="1" dirty="0"/>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10</a:t>
            </a:fld>
            <a:endParaRPr lang="en-US" altLang="en-US"/>
          </a:p>
        </p:txBody>
      </p:sp>
      <p:graphicFrame>
        <p:nvGraphicFramePr>
          <p:cNvPr id="411649" name="Object 1">
            <a:hlinkClick r:id="" action="ppaction://ole?verb=0"/>
          </p:cNvPr>
          <p:cNvGraphicFramePr>
            <a:graphicFrameLocks/>
          </p:cNvGraphicFramePr>
          <p:nvPr>
            <p:extLst>
              <p:ext uri="{D42A27DB-BD31-4B8C-83A1-F6EECF244321}">
                <p14:modId xmlns:p14="http://schemas.microsoft.com/office/powerpoint/2010/main" val="48232132"/>
              </p:ext>
            </p:extLst>
          </p:nvPr>
        </p:nvGraphicFramePr>
        <p:xfrm>
          <a:off x="3162300" y="2781300"/>
          <a:ext cx="2819400" cy="1079500"/>
        </p:xfrm>
        <a:graphic>
          <a:graphicData uri="http://schemas.openxmlformats.org/presentationml/2006/ole">
            <mc:AlternateContent xmlns:mc="http://schemas.openxmlformats.org/markup-compatibility/2006">
              <mc:Choice xmlns:v="urn:schemas-microsoft-com:vml" Requires="v">
                <p:oleObj spid="_x0000_s397702" name="Rovnice" r:id="rId3" imgW="1218960" imgH="469800" progId="Equation.3">
                  <p:embed/>
                </p:oleObj>
              </mc:Choice>
              <mc:Fallback>
                <p:oleObj name="Rovnice" r:id="rId3" imgW="1218960" imgH="4698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300" y="2781300"/>
                        <a:ext cx="28194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1650" name="Object 2">
            <a:hlinkClick r:id="" action="ppaction://ole?verb=0"/>
          </p:cNvPr>
          <p:cNvGraphicFramePr>
            <a:graphicFrameLocks/>
          </p:cNvGraphicFramePr>
          <p:nvPr>
            <p:extLst>
              <p:ext uri="{D42A27DB-BD31-4B8C-83A1-F6EECF244321}">
                <p14:modId xmlns:p14="http://schemas.microsoft.com/office/powerpoint/2010/main" val="1237470927"/>
              </p:ext>
            </p:extLst>
          </p:nvPr>
        </p:nvGraphicFramePr>
        <p:xfrm>
          <a:off x="2474913" y="4870450"/>
          <a:ext cx="4195762" cy="1020763"/>
        </p:xfrm>
        <a:graphic>
          <a:graphicData uri="http://schemas.openxmlformats.org/presentationml/2006/ole">
            <mc:AlternateContent xmlns:mc="http://schemas.openxmlformats.org/markup-compatibility/2006">
              <mc:Choice xmlns:v="urn:schemas-microsoft-com:vml" Requires="v">
                <p:oleObj spid="_x0000_s397703" name="Rovnice" r:id="rId5" imgW="1815840" imgH="444240" progId="Equation.3">
                  <p:embed/>
                </p:oleObj>
              </mc:Choice>
              <mc:Fallback>
                <p:oleObj name="Rovnice" r:id="rId5" imgW="1815840" imgH="44424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4913" y="4870450"/>
                        <a:ext cx="4195762"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103612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1D </a:t>
            </a:r>
            <a:r>
              <a:rPr lang="en-US" dirty="0"/>
              <a:t>continuous random variable</a:t>
            </a:r>
          </a:p>
        </p:txBody>
      </p:sp>
      <p:sp>
        <p:nvSpPr>
          <p:cNvPr id="3" name="Content Placeholder 2"/>
          <p:cNvSpPr>
            <a:spLocks noGrp="1"/>
          </p:cNvSpPr>
          <p:nvPr>
            <p:ph idx="1"/>
          </p:nvPr>
        </p:nvSpPr>
        <p:spPr/>
        <p:txBody>
          <a:bodyPr/>
          <a:lstStyle/>
          <a:p>
            <a:endParaRPr lang="cs-CZ" dirty="0"/>
          </a:p>
          <a:p>
            <a:r>
              <a:rPr lang="en-US" dirty="0"/>
              <a:t>Option 1: </a:t>
            </a:r>
            <a:r>
              <a:rPr lang="en-US" b="1" dirty="0"/>
              <a:t>Transformation method</a:t>
            </a:r>
            <a:endParaRPr lang="cs-CZ" b="1" dirty="0"/>
          </a:p>
          <a:p>
            <a:endParaRPr lang="cs-CZ" dirty="0"/>
          </a:p>
          <a:p>
            <a:endParaRPr lang="cs-CZ" dirty="0"/>
          </a:p>
          <a:p>
            <a:r>
              <a:rPr lang="en-US" dirty="0"/>
              <a:t>Option 2: </a:t>
            </a:r>
            <a:r>
              <a:rPr lang="en-US" b="1" dirty="0"/>
              <a:t>Rejection sampling</a:t>
            </a:r>
          </a:p>
          <a:p>
            <a:endParaRPr lang="en-US" b="1" dirty="0"/>
          </a:p>
          <a:p>
            <a:endParaRPr lang="en-US" b="1" dirty="0"/>
          </a:p>
          <a:p>
            <a:r>
              <a:rPr lang="en-US" dirty="0"/>
              <a:t>Option 3: </a:t>
            </a:r>
            <a:r>
              <a:rPr lang="en-US" b="1" dirty="0"/>
              <a:t>Metropolis-Hastings sampling</a:t>
            </a:r>
          </a:p>
          <a:p>
            <a:pPr lvl="1"/>
            <a:r>
              <a:rPr lang="en-US" dirty="0"/>
              <a:t>Separate lecture</a:t>
            </a:r>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11</a:t>
            </a:fld>
            <a:endParaRPr lang="en-US" altLang="en-US"/>
          </a:p>
        </p:txBody>
      </p:sp>
    </p:spTree>
    <p:extLst>
      <p:ext uri="{BB962C8B-B14F-4D97-AF65-F5344CB8AC3E}">
        <p14:creationId xmlns:p14="http://schemas.microsoft.com/office/powerpoint/2010/main" val="270171109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4" name="Picture 6"/>
          <p:cNvPicPr>
            <a:picLocks noChangeAspect="1" noChangeArrowheads="1"/>
          </p:cNvPicPr>
          <p:nvPr/>
        </p:nvPicPr>
        <p:blipFill>
          <a:blip r:embed="rId2" cstate="print"/>
          <a:srcRect/>
          <a:stretch>
            <a:fillRect/>
          </a:stretch>
        </p:blipFill>
        <p:spPr bwMode="auto">
          <a:xfrm>
            <a:off x="6156465" y="1700807"/>
            <a:ext cx="2716900" cy="2622275"/>
          </a:xfrm>
          <a:prstGeom prst="rect">
            <a:avLst/>
          </a:prstGeom>
          <a:noFill/>
          <a:ln w="9525">
            <a:noFill/>
            <a:miter lim="800000"/>
            <a:headEnd/>
            <a:tailEnd/>
          </a:ln>
          <a:effectLst/>
        </p:spPr>
      </p:pic>
      <p:sp>
        <p:nvSpPr>
          <p:cNvPr id="247810" name="Rectangle 2"/>
          <p:cNvSpPr>
            <a:spLocks noGrp="1" noChangeArrowheads="1"/>
          </p:cNvSpPr>
          <p:nvPr>
            <p:ph type="title"/>
          </p:nvPr>
        </p:nvSpPr>
        <p:spPr>
          <a:xfrm>
            <a:off x="457200" y="277813"/>
            <a:ext cx="8229600" cy="703262"/>
          </a:xfrm>
        </p:spPr>
        <p:txBody>
          <a:bodyPr/>
          <a:lstStyle/>
          <a:p>
            <a:r>
              <a:rPr lang="en-US" dirty="0"/>
              <a:t>Transformation method</a:t>
            </a:r>
            <a:br>
              <a:rPr lang="cs-CZ" dirty="0"/>
            </a:br>
            <a:endParaRPr lang="en-US" dirty="0"/>
          </a:p>
        </p:txBody>
      </p:sp>
      <p:sp>
        <p:nvSpPr>
          <p:cNvPr id="247811" name="Rectangle 3"/>
          <p:cNvSpPr>
            <a:spLocks noGrp="1" noChangeArrowheads="1"/>
          </p:cNvSpPr>
          <p:nvPr>
            <p:ph type="body" idx="1"/>
          </p:nvPr>
        </p:nvSpPr>
        <p:spPr>
          <a:xfrm>
            <a:off x="457200" y="1700808"/>
            <a:ext cx="8229600" cy="4608511"/>
          </a:xfrm>
        </p:spPr>
        <p:txBody>
          <a:bodyPr/>
          <a:lstStyle/>
          <a:p>
            <a:pPr>
              <a:lnSpc>
                <a:spcPct val="90000"/>
              </a:lnSpc>
            </a:pPr>
            <a:r>
              <a:rPr lang="en-US" b="1" u="sng" dirty="0"/>
              <a:t>Theorem</a:t>
            </a:r>
            <a:r>
              <a:rPr lang="en-US" dirty="0"/>
              <a:t> Consider a random </a:t>
            </a:r>
            <a:br>
              <a:rPr lang="en-US" dirty="0"/>
            </a:br>
            <a:r>
              <a:rPr lang="en-US" dirty="0"/>
              <a:t>variable </a:t>
            </a:r>
            <a:r>
              <a:rPr lang="cs-CZ" i="1" dirty="0"/>
              <a:t>U</a:t>
            </a:r>
            <a:r>
              <a:rPr lang="cs-CZ" dirty="0"/>
              <a:t> </a:t>
            </a:r>
            <a:r>
              <a:rPr lang="en-US" dirty="0"/>
              <a:t>from the uniform </a:t>
            </a:r>
            <a:br>
              <a:rPr lang="en-US" dirty="0"/>
            </a:br>
            <a:r>
              <a:rPr lang="en-US" dirty="0"/>
              <a:t>distribution U </a:t>
            </a:r>
            <a:r>
              <a:rPr lang="cs-CZ" dirty="0"/>
              <a:t>(0,</a:t>
            </a:r>
            <a:r>
              <a:rPr lang="en-US" dirty="0"/>
              <a:t> </a:t>
            </a:r>
            <a:r>
              <a:rPr lang="cs-CZ" dirty="0"/>
              <a:t>1)</a:t>
            </a:r>
            <a:r>
              <a:rPr lang="en-US" dirty="0"/>
              <a:t>. </a:t>
            </a:r>
            <a:br>
              <a:rPr lang="en-US" dirty="0"/>
            </a:br>
            <a:r>
              <a:rPr lang="en-US" dirty="0"/>
              <a:t>Then the random variable </a:t>
            </a:r>
            <a:r>
              <a:rPr lang="cs-CZ" i="1" dirty="0"/>
              <a:t>X</a:t>
            </a:r>
            <a:br>
              <a:rPr lang="cs-CZ" dirty="0"/>
            </a:br>
            <a:br>
              <a:rPr lang="cs-CZ" dirty="0"/>
            </a:br>
            <a:br>
              <a:rPr lang="cs-CZ" dirty="0"/>
            </a:br>
            <a:r>
              <a:rPr lang="en-US" dirty="0"/>
              <a:t>has the distribution given by the </a:t>
            </a:r>
            <a:r>
              <a:rPr lang="en-US" b="1" dirty="0" err="1"/>
              <a:t>cdf</a:t>
            </a:r>
            <a:r>
              <a:rPr lang="en-US" b="1" dirty="0"/>
              <a:t> </a:t>
            </a:r>
            <a:r>
              <a:rPr lang="cs-CZ" i="1" dirty="0"/>
              <a:t>P</a:t>
            </a:r>
            <a:r>
              <a:rPr lang="cs-CZ" dirty="0"/>
              <a:t>.</a:t>
            </a:r>
          </a:p>
          <a:p>
            <a:pPr marL="0" indent="0">
              <a:lnSpc>
                <a:spcPct val="90000"/>
              </a:lnSpc>
              <a:buNone/>
            </a:pPr>
            <a:endParaRPr lang="cs-CZ" dirty="0"/>
          </a:p>
          <a:p>
            <a:pPr>
              <a:lnSpc>
                <a:spcPct val="90000"/>
              </a:lnSpc>
            </a:pPr>
            <a:r>
              <a:rPr lang="en-US" dirty="0"/>
              <a:t>To generate samples according to a given pdf </a:t>
            </a:r>
            <a:r>
              <a:rPr lang="cs-CZ" i="1" dirty="0"/>
              <a:t>p</a:t>
            </a:r>
            <a:r>
              <a:rPr lang="en-US" i="1" dirty="0"/>
              <a:t>, </a:t>
            </a:r>
            <a:r>
              <a:rPr lang="en-US" dirty="0"/>
              <a:t>we need to be able to:</a:t>
            </a:r>
          </a:p>
          <a:p>
            <a:pPr lvl="1">
              <a:lnSpc>
                <a:spcPct val="90000"/>
              </a:lnSpc>
            </a:pPr>
            <a:r>
              <a:rPr lang="en-US" dirty="0"/>
              <a:t>calculate the </a:t>
            </a:r>
            <a:r>
              <a:rPr lang="cs-CZ" dirty="0" err="1"/>
              <a:t>cdf</a:t>
            </a:r>
            <a:r>
              <a:rPr lang="cs-CZ" dirty="0"/>
              <a:t> </a:t>
            </a:r>
            <a:r>
              <a:rPr lang="cs-CZ" i="1" dirty="0"/>
              <a:t>P</a:t>
            </a:r>
            <a:r>
              <a:rPr lang="cs-CZ" dirty="0"/>
              <a:t>(</a:t>
            </a:r>
            <a:r>
              <a:rPr lang="cs-CZ" i="1" dirty="0"/>
              <a:t>x</a:t>
            </a:r>
            <a:r>
              <a:rPr lang="cs-CZ" dirty="0"/>
              <a:t>) </a:t>
            </a:r>
            <a:r>
              <a:rPr lang="en-US" dirty="0"/>
              <a:t>from the </a:t>
            </a:r>
            <a:r>
              <a:rPr lang="cs-CZ" dirty="0" err="1"/>
              <a:t>pdf</a:t>
            </a:r>
            <a:r>
              <a:rPr lang="cs-CZ" dirty="0"/>
              <a:t> </a:t>
            </a:r>
            <a:r>
              <a:rPr lang="cs-CZ" i="1" dirty="0"/>
              <a:t>p</a:t>
            </a:r>
            <a:r>
              <a:rPr lang="cs-CZ" dirty="0"/>
              <a:t>(</a:t>
            </a:r>
            <a:r>
              <a:rPr lang="cs-CZ" i="1" dirty="0"/>
              <a:t>x</a:t>
            </a:r>
            <a:r>
              <a:rPr lang="cs-CZ" dirty="0"/>
              <a:t>)</a:t>
            </a:r>
            <a:endParaRPr lang="en-US" dirty="0"/>
          </a:p>
          <a:p>
            <a:pPr lvl="1">
              <a:lnSpc>
                <a:spcPct val="90000"/>
              </a:lnSpc>
            </a:pPr>
            <a:r>
              <a:rPr lang="en-US" dirty="0"/>
              <a:t>calculate the inverse </a:t>
            </a:r>
            <a:r>
              <a:rPr lang="en-US" dirty="0" err="1"/>
              <a:t>cdf</a:t>
            </a:r>
            <a:r>
              <a:rPr lang="en-US" dirty="0"/>
              <a:t> </a:t>
            </a:r>
            <a:r>
              <a:rPr lang="en-US" i="1" dirty="0"/>
              <a:t>P</a:t>
            </a:r>
            <a:r>
              <a:rPr lang="en-US" baseline="30000" dirty="0"/>
              <a:t>-1</a:t>
            </a:r>
            <a:r>
              <a:rPr lang="en-US" dirty="0"/>
              <a:t>(</a:t>
            </a:r>
            <a:r>
              <a:rPr lang="en-US" i="1" dirty="0"/>
              <a:t>u</a:t>
            </a:r>
            <a:r>
              <a:rPr lang="en-US" dirty="0"/>
              <a:t>)</a:t>
            </a:r>
          </a:p>
          <a:p>
            <a:pPr marL="0" indent="0">
              <a:lnSpc>
                <a:spcPct val="90000"/>
              </a:lnSpc>
              <a:buNone/>
            </a:pPr>
            <a:r>
              <a:rPr lang="en-US" dirty="0"/>
              <a:t>    (analytically, on paper)</a:t>
            </a:r>
            <a:endParaRPr lang="cs-CZ" dirty="0"/>
          </a:p>
          <a:p>
            <a:pPr lvl="1">
              <a:lnSpc>
                <a:spcPct val="90000"/>
              </a:lnSpc>
              <a:buFont typeface="Wingdings" pitchFamily="2" charset="2"/>
              <a:buNone/>
            </a:pPr>
            <a:r>
              <a:rPr lang="cs-CZ" dirty="0"/>
              <a:t>              </a:t>
            </a:r>
            <a:endParaRPr lang="en-US" dirty="0"/>
          </a:p>
        </p:txBody>
      </p:sp>
      <mc:AlternateContent xmlns:mc="http://schemas.openxmlformats.org/markup-compatibility/2006" xmlns:a14="http://schemas.microsoft.com/office/drawing/2010/main">
        <mc:Choice Requires="a14">
          <p:sp>
            <p:nvSpPr>
              <p:cNvPr id="453635" name="Object 3">
                <a:hlinkClick r:id="" action="ppaction://ole?verb=0"/>
              </p:cNvPr>
              <p:cNvSpPr txBox="1"/>
              <p:nvPr/>
            </p:nvSpPr>
            <p:spPr bwMode="auto">
              <a:xfrm>
                <a:off x="2426563" y="3166269"/>
                <a:ext cx="1760538" cy="5254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sz="2400" i="1">
                          <a:solidFill>
                            <a:srgbClr val="000000"/>
                          </a:solidFill>
                          <a:latin typeface="Cambria Math" panose="02040503050406030204" pitchFamily="18" charset="0"/>
                        </a:rPr>
                        <m:t>𝑋</m:t>
                      </m:r>
                      <m:r>
                        <a:rPr lang="en-US" sz="2400" i="1">
                          <a:solidFill>
                            <a:srgbClr val="000000"/>
                          </a:solidFill>
                          <a:latin typeface="Cambria Math" panose="02040503050406030204" pitchFamily="18" charset="0"/>
                        </a:rPr>
                        <m:t>=</m:t>
                      </m:r>
                      <m:sSup>
                        <m:sSupPr>
                          <m:ctrlPr>
                            <a:rPr lang="en-US" sz="2400" i="1">
                              <a:solidFill>
                                <a:srgbClr val="000000"/>
                              </a:solidFill>
                              <a:latin typeface="Cambria Math" panose="02040503050406030204" pitchFamily="18" charset="0"/>
                            </a:rPr>
                          </m:ctrlPr>
                        </m:sSupPr>
                        <m:e>
                          <m:r>
                            <a:rPr lang="en-US" sz="2400" i="1">
                              <a:solidFill>
                                <a:srgbClr val="000000"/>
                              </a:solidFill>
                              <a:latin typeface="Cambria Math" panose="02040503050406030204" pitchFamily="18" charset="0"/>
                            </a:rPr>
                            <m:t>𝑃</m:t>
                          </m:r>
                        </m:e>
                        <m:sup>
                          <m:r>
                            <a:rPr lang="en-US" sz="2400" i="1">
                              <a:solidFill>
                                <a:srgbClr val="000000"/>
                              </a:solidFill>
                              <a:latin typeface="Cambria Math" panose="02040503050406030204" pitchFamily="18" charset="0"/>
                            </a:rPr>
                            <m:t>−1</m:t>
                          </m:r>
                        </m:sup>
                      </m:sSup>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𝑈</m:t>
                      </m:r>
                      <m:r>
                        <a:rPr lang="en-US" sz="2400" i="1">
                          <a:solidFill>
                            <a:srgbClr val="000000"/>
                          </a:solidFill>
                          <a:latin typeface="Cambria Math" panose="02040503050406030204" pitchFamily="18" charset="0"/>
                        </a:rPr>
                        <m:t>)</m:t>
                      </m:r>
                    </m:oMath>
                  </m:oMathPara>
                </a14:m>
                <a:endParaRPr lang="en-US" sz="2400" dirty="0"/>
              </a:p>
            </p:txBody>
          </p:sp>
        </mc:Choice>
        <mc:Fallback xmlns="">
          <p:sp>
            <p:nvSpPr>
              <p:cNvPr id="453635" name="Object 3">
                <a:hlinkClick r:id="" action="ppaction://ole?verb=0"/>
              </p:cNvPr>
              <p:cNvSpPr txBox="1">
                <a:spLocks noRot="1" noChangeAspect="1" noMove="1" noResize="1" noEditPoints="1" noAdjustHandles="1" noChangeArrowheads="1" noChangeShapeType="1" noTextEdit="1"/>
              </p:cNvSpPr>
              <p:nvPr/>
            </p:nvSpPr>
            <p:spPr bwMode="auto">
              <a:xfrm>
                <a:off x="2426563" y="3166269"/>
                <a:ext cx="1760538" cy="525462"/>
              </a:xfrm>
              <a:prstGeom prst="rect">
                <a:avLst/>
              </a:prstGeom>
              <a:blipFill>
                <a:blip r:embed="rId3"/>
                <a:stretch>
                  <a:fillRect l="-692" r="-2768" b="-3448"/>
                </a:stretch>
              </a:blipFill>
              <a:ln>
                <a:noFill/>
              </a:ln>
              <a:effectLst/>
            </p:spPr>
            <p:txBody>
              <a:bodyPr/>
              <a:lstStyle/>
              <a:p>
                <a:r>
                  <a:rPr lang="en-US">
                    <a:noFill/>
                  </a:rPr>
                  <a:t> </a:t>
                </a:r>
              </a:p>
            </p:txBody>
          </p:sp>
        </mc:Fallback>
      </mc:AlternateContent>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pPr>
                <a:defRPr/>
              </a:pPr>
              <a:t>12</a:t>
            </a:fld>
            <a:endParaRPr lang="en-US" altLang="en-US"/>
          </a:p>
        </p:txBody>
      </p:sp>
      <p:sp>
        <p:nvSpPr>
          <p:cNvPr id="7" name="Zástupný symbol pro zápatí 6"/>
          <p:cNvSpPr>
            <a:spLocks noGrp="1"/>
          </p:cNvSpPr>
          <p:nvPr>
            <p:ph type="ftr" sz="quarter" idx="11"/>
          </p:nvPr>
        </p:nvSpPr>
        <p:spPr/>
        <p:txBody>
          <a:bodyPr/>
          <a:lstStyle/>
          <a:p>
            <a:pPr>
              <a:defRPr/>
            </a:pPr>
            <a:r>
              <a:rPr lang="en-US" altLang="en-US"/>
              <a:t>Advanced 3D Graphics (NPGR010) - J. Vorba 2020, created by J. Křivánek 2015</a:t>
            </a:r>
          </a:p>
        </p:txBody>
      </p:sp>
    </p:spTree>
    <p:extLst>
      <p:ext uri="{BB962C8B-B14F-4D97-AF65-F5344CB8AC3E}">
        <p14:creationId xmlns:p14="http://schemas.microsoft.com/office/powerpoint/2010/main" val="87008673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23F6-3489-4DB5-A28E-C1A9DA31C9CB}"/>
              </a:ext>
            </a:extLst>
          </p:cNvPr>
          <p:cNvSpPr>
            <a:spLocks noGrp="1"/>
          </p:cNvSpPr>
          <p:nvPr>
            <p:ph type="title"/>
          </p:nvPr>
        </p:nvSpPr>
        <p:spPr/>
        <p:txBody>
          <a:bodyPr/>
          <a:lstStyle/>
          <a:p>
            <a:r>
              <a:rPr lang="en-US" dirty="0"/>
              <a:t>Example – U(</a:t>
            </a:r>
            <a:r>
              <a:rPr lang="en-US" dirty="0" err="1"/>
              <a:t>a,b</a:t>
            </a:r>
            <a:r>
              <a:rPr lang="en-US" dirty="0"/>
              <a:t>)</a:t>
            </a:r>
          </a:p>
        </p:txBody>
      </p:sp>
      <p:sp>
        <p:nvSpPr>
          <p:cNvPr id="3" name="Content Placeholder 2">
            <a:extLst>
              <a:ext uri="{FF2B5EF4-FFF2-40B4-BE49-F238E27FC236}">
                <a16:creationId xmlns:a16="http://schemas.microsoft.com/office/drawing/2014/main" id="{63D440E3-CDCD-4070-B207-7AA0D9C5FB8C}"/>
              </a:ext>
            </a:extLst>
          </p:cNvPr>
          <p:cNvSpPr>
            <a:spLocks noGrp="1"/>
          </p:cNvSpPr>
          <p:nvPr>
            <p:ph idx="1"/>
          </p:nvPr>
        </p:nvSpPr>
        <p:spPr/>
        <p:txBody>
          <a:bodyPr/>
          <a:lstStyle/>
          <a:p>
            <a:r>
              <a:rPr lang="en-US" dirty="0"/>
              <a:t>Given pdf</a:t>
            </a:r>
          </a:p>
          <a:p>
            <a:endParaRPr lang="en-US" dirty="0"/>
          </a:p>
          <a:p>
            <a:r>
              <a:rPr lang="en-US" dirty="0"/>
              <a:t>Calculate </a:t>
            </a:r>
            <a:r>
              <a:rPr lang="en-US" dirty="0" err="1"/>
              <a:t>cdf</a:t>
            </a:r>
            <a:endParaRPr lang="en-US" dirty="0"/>
          </a:p>
          <a:p>
            <a:endParaRPr lang="en-US" dirty="0"/>
          </a:p>
          <a:p>
            <a:endParaRPr lang="en-US" dirty="0"/>
          </a:p>
          <a:p>
            <a:r>
              <a:rPr lang="en-US" dirty="0"/>
              <a:t>Calculate inversion</a:t>
            </a:r>
          </a:p>
          <a:p>
            <a:endParaRPr lang="en-US" dirty="0"/>
          </a:p>
          <a:p>
            <a:endParaRPr lang="en-US" dirty="0"/>
          </a:p>
          <a:p>
            <a:endParaRPr lang="en-US" dirty="0"/>
          </a:p>
          <a:p>
            <a:r>
              <a:rPr lang="en-US" dirty="0"/>
              <a:t>Exercise: Derive </a:t>
            </a:r>
            <a:r>
              <a:rPr lang="en-US" b="1" dirty="0" err="1"/>
              <a:t>cdf</a:t>
            </a:r>
            <a:r>
              <a:rPr lang="en-US" dirty="0"/>
              <a:t> for Exp(</a:t>
            </a:r>
            <a:r>
              <a:rPr lang="en-US" dirty="0" err="1"/>
              <a:t>a,b</a:t>
            </a:r>
            <a:r>
              <a:rPr lang="en-US" dirty="0"/>
              <a:t>)</a:t>
            </a:r>
          </a:p>
        </p:txBody>
      </p:sp>
      <p:sp>
        <p:nvSpPr>
          <p:cNvPr id="4" name="Footer Placeholder 3">
            <a:extLst>
              <a:ext uri="{FF2B5EF4-FFF2-40B4-BE49-F238E27FC236}">
                <a16:creationId xmlns:a16="http://schemas.microsoft.com/office/drawing/2014/main" id="{874F6734-3EE9-4553-B640-4C1EBCDBD982}"/>
              </a:ext>
            </a:extLst>
          </p:cNvPr>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a:extLst>
              <a:ext uri="{FF2B5EF4-FFF2-40B4-BE49-F238E27FC236}">
                <a16:creationId xmlns:a16="http://schemas.microsoft.com/office/drawing/2014/main" id="{ABD85F1E-8191-4F21-9E14-44642236D7F8}"/>
              </a:ext>
            </a:extLst>
          </p:cNvPr>
          <p:cNvSpPr>
            <a:spLocks noGrp="1"/>
          </p:cNvSpPr>
          <p:nvPr>
            <p:ph type="sldNum" sz="quarter" idx="12"/>
          </p:nvPr>
        </p:nvSpPr>
        <p:spPr/>
        <p:txBody>
          <a:bodyPr/>
          <a:lstStyle/>
          <a:p>
            <a:pPr>
              <a:defRPr/>
            </a:pPr>
            <a:fld id="{81494967-73EE-4A75-A827-47B02327E019}" type="slidenum">
              <a:rPr lang="en-US" altLang="en-US" smtClean="0"/>
              <a:pPr>
                <a:defRPr/>
              </a:pPr>
              <a:t>13</a:t>
            </a:fld>
            <a:endParaRPr lang="en-US" altLang="en-US"/>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FC741CAC-2A04-430E-960C-74FF45C4F0B7}"/>
                  </a:ext>
                </a:extLst>
              </p:cNvPr>
              <p:cNvSpPr txBox="1"/>
              <p:nvPr/>
            </p:nvSpPr>
            <p:spPr>
              <a:xfrm>
                <a:off x="2843808" y="1916832"/>
                <a:ext cx="1433598" cy="5203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𝑎</m:t>
                          </m:r>
                        </m:den>
                      </m:f>
                    </m:oMath>
                  </m:oMathPara>
                </a14:m>
                <a:endParaRPr lang="en-US" b="0" dirty="0"/>
              </a:p>
            </p:txBody>
          </p:sp>
        </mc:Choice>
        <mc:Fallback>
          <p:sp>
            <p:nvSpPr>
              <p:cNvPr id="7" name="TextBox 6">
                <a:extLst>
                  <a:ext uri="{FF2B5EF4-FFF2-40B4-BE49-F238E27FC236}">
                    <a16:creationId xmlns:a16="http://schemas.microsoft.com/office/drawing/2014/main" id="{FC741CAC-2A04-430E-960C-74FF45C4F0B7}"/>
                  </a:ext>
                </a:extLst>
              </p:cNvPr>
              <p:cNvSpPr txBox="1">
                <a:spLocks noRot="1" noChangeAspect="1" noMove="1" noResize="1" noEditPoints="1" noAdjustHandles="1" noChangeArrowheads="1" noChangeShapeType="1" noTextEdit="1"/>
              </p:cNvSpPr>
              <p:nvPr/>
            </p:nvSpPr>
            <p:spPr>
              <a:xfrm>
                <a:off x="2843808" y="1916832"/>
                <a:ext cx="1433598" cy="520399"/>
              </a:xfrm>
              <a:prstGeom prst="rect">
                <a:avLst/>
              </a:prstGeom>
              <a:blipFill>
                <a:blip r:embed="rId2"/>
                <a:stretch>
                  <a:fillRect/>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036A9D90-3D3B-4B32-8969-E3D7FD892AF3}"/>
              </a:ext>
            </a:extLst>
          </p:cNvPr>
          <p:cNvGrpSpPr/>
          <p:nvPr/>
        </p:nvGrpSpPr>
        <p:grpSpPr>
          <a:xfrm>
            <a:off x="1835696" y="4684627"/>
            <a:ext cx="4692561" cy="472565"/>
            <a:chOff x="2844315" y="4405482"/>
            <a:chExt cx="4692561" cy="472565"/>
          </a:xfrm>
        </p:grpSpPr>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BD61ED0B-AA1A-4DF1-9585-D920F4B52892}"/>
                    </a:ext>
                  </a:extLst>
                </p:cNvPr>
                <p:cNvSpPr txBox="1"/>
                <p:nvPr/>
              </p:nvSpPr>
              <p:spPr>
                <a:xfrm>
                  <a:off x="5146029" y="4503264"/>
                  <a:ext cx="2390847" cy="276999"/>
                </a:xfrm>
                <a:prstGeom prst="rect">
                  <a:avLst/>
                </a:prstGeom>
                <a:noFill/>
                <a:ln w="19050">
                  <a:solidFill>
                    <a:srgbClr val="FF0000"/>
                  </a:solidFill>
                </a:ln>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−1</m:t>
                            </m:r>
                          </m:sup>
                        </m:sSup>
                        <m:d>
                          <m:dPr>
                            <m:ctrlPr>
                              <a:rPr lang="en-US" b="0" i="1" smtClean="0">
                                <a:latin typeface="Cambria Math" panose="02040503050406030204" pitchFamily="18" charset="0"/>
                              </a:rPr>
                            </m:ctrlPr>
                          </m:dPr>
                          <m:e>
                            <m:r>
                              <a:rPr lang="en-US" i="1">
                                <a:latin typeface="Cambria Math" panose="02040503050406030204" pitchFamily="18" charset="0"/>
                              </a:rPr>
                              <m:t>𝜉</m:t>
                            </m:r>
                          </m:e>
                        </m:d>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𝜉</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oMath>
                    </m:oMathPara>
                  </a14:m>
                  <a:endParaRPr lang="en-US" dirty="0"/>
                </a:p>
              </p:txBody>
            </p:sp>
          </mc:Choice>
          <mc:Fallback>
            <p:sp>
              <p:nvSpPr>
                <p:cNvPr id="9" name="TextBox 8">
                  <a:extLst>
                    <a:ext uri="{FF2B5EF4-FFF2-40B4-BE49-F238E27FC236}">
                      <a16:creationId xmlns:a16="http://schemas.microsoft.com/office/drawing/2014/main" id="{BD61ED0B-AA1A-4DF1-9585-D920F4B52892}"/>
                    </a:ext>
                  </a:extLst>
                </p:cNvPr>
                <p:cNvSpPr txBox="1">
                  <a:spLocks noRot="1" noChangeAspect="1" noMove="1" noResize="1" noEditPoints="1" noAdjustHandles="1" noChangeArrowheads="1" noChangeShapeType="1" noTextEdit="1"/>
                </p:cNvSpPr>
                <p:nvPr/>
              </p:nvSpPr>
              <p:spPr>
                <a:xfrm>
                  <a:off x="5146029" y="4503264"/>
                  <a:ext cx="2390847" cy="276999"/>
                </a:xfrm>
                <a:prstGeom prst="rect">
                  <a:avLst/>
                </a:prstGeom>
                <a:blipFill>
                  <a:blip r:embed="rId3"/>
                  <a:stretch>
                    <a:fillRect r="-759" b="-31250"/>
                  </a:stretch>
                </a:blipFill>
                <a:ln w="19050">
                  <a:solidFill>
                    <a:srgbClr val="FF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32E0CB57-CAF1-4063-8FC5-990493273116}"/>
                    </a:ext>
                  </a:extLst>
                </p:cNvPr>
                <p:cNvSpPr txBox="1"/>
                <p:nvPr/>
              </p:nvSpPr>
              <p:spPr>
                <a:xfrm>
                  <a:off x="2844315" y="4405482"/>
                  <a:ext cx="1151790" cy="47256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𝜉</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𝑎</m:t>
                            </m:r>
                          </m:num>
                          <m:den>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𝑎</m:t>
                            </m:r>
                          </m:den>
                        </m:f>
                      </m:oMath>
                    </m:oMathPara>
                  </a14:m>
                  <a:endParaRPr lang="en-US" dirty="0"/>
                </a:p>
              </p:txBody>
            </p:sp>
          </mc:Choice>
          <mc:Fallback>
            <p:sp>
              <p:nvSpPr>
                <p:cNvPr id="10" name="TextBox 9">
                  <a:extLst>
                    <a:ext uri="{FF2B5EF4-FFF2-40B4-BE49-F238E27FC236}">
                      <a16:creationId xmlns:a16="http://schemas.microsoft.com/office/drawing/2014/main" id="{32E0CB57-CAF1-4063-8FC5-990493273116}"/>
                    </a:ext>
                  </a:extLst>
                </p:cNvPr>
                <p:cNvSpPr txBox="1">
                  <a:spLocks noRot="1" noChangeAspect="1" noMove="1" noResize="1" noEditPoints="1" noAdjustHandles="1" noChangeArrowheads="1" noChangeShapeType="1" noTextEdit="1"/>
                </p:cNvSpPr>
                <p:nvPr/>
              </p:nvSpPr>
              <p:spPr>
                <a:xfrm>
                  <a:off x="2844315" y="4405482"/>
                  <a:ext cx="1151790" cy="4725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B58625F5-ABB9-4253-A61C-01AF77CECC4B}"/>
                    </a:ext>
                  </a:extLst>
                </p:cNvPr>
                <p:cNvSpPr txBox="1"/>
                <p:nvPr/>
              </p:nvSpPr>
              <p:spPr>
                <a:xfrm>
                  <a:off x="4402338" y="4503264"/>
                  <a:ext cx="339324" cy="35836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groupChr>
                          <m:groupChrPr>
                            <m:chr m:val="⇒"/>
                            <m:pos m:val="top"/>
                            <m:ctrlPr>
                              <a:rPr lang="en-US" i="1" smtClean="0">
                                <a:latin typeface="Cambria Math" panose="02040503050406030204" pitchFamily="18" charset="0"/>
                              </a:rPr>
                            </m:ctrlPr>
                          </m:groupChrPr>
                          <m:e>
                            <m:r>
                              <m:rPr>
                                <m:brk m:alnAt="1"/>
                              </m:rPr>
                              <a:rPr lang="en-US" b="0" i="1" smtClean="0">
                                <a:latin typeface="Cambria Math" panose="02040503050406030204" pitchFamily="18" charset="0"/>
                              </a:rPr>
                              <m:t> </m:t>
                            </m:r>
                          </m:e>
                        </m:groupChr>
                      </m:oMath>
                    </m:oMathPara>
                  </a14:m>
                  <a:endParaRPr lang="en-US" dirty="0"/>
                </a:p>
              </p:txBody>
            </p:sp>
          </mc:Choice>
          <mc:Fallback>
            <p:sp>
              <p:nvSpPr>
                <p:cNvPr id="11" name="TextBox 10">
                  <a:extLst>
                    <a:ext uri="{FF2B5EF4-FFF2-40B4-BE49-F238E27FC236}">
                      <a16:creationId xmlns:a16="http://schemas.microsoft.com/office/drawing/2014/main" id="{B58625F5-ABB9-4253-A61C-01AF77CECC4B}"/>
                    </a:ext>
                  </a:extLst>
                </p:cNvPr>
                <p:cNvSpPr txBox="1">
                  <a:spLocks noRot="1" noChangeAspect="1" noMove="1" noResize="1" noEditPoints="1" noAdjustHandles="1" noChangeArrowheads="1" noChangeShapeType="1" noTextEdit="1"/>
                </p:cNvSpPr>
                <p:nvPr/>
              </p:nvSpPr>
              <p:spPr>
                <a:xfrm>
                  <a:off x="4402338" y="4503264"/>
                  <a:ext cx="339324" cy="358368"/>
                </a:xfrm>
                <a:prstGeom prst="rect">
                  <a:avLst/>
                </a:prstGeom>
                <a:blipFill>
                  <a:blip r:embed="rId5"/>
                  <a:stretch>
                    <a:fillRect l="-52727" t="-62069" r="-94545" b="-81034"/>
                  </a:stretch>
                </a:blipFill>
              </p:spPr>
              <p:txBody>
                <a:bodyPr/>
                <a:lstStyle/>
                <a:p>
                  <a:r>
                    <a:rPr lang="en-US">
                      <a:noFill/>
                    </a:rPr>
                    <a:t> </a:t>
                  </a:r>
                </a:p>
              </p:txBody>
            </p:sp>
          </mc:Fallback>
        </mc:AlternateContent>
      </p:grpSp>
      <p:grpSp>
        <p:nvGrpSpPr>
          <p:cNvPr id="13" name="Group 12">
            <a:extLst>
              <a:ext uri="{FF2B5EF4-FFF2-40B4-BE49-F238E27FC236}">
                <a16:creationId xmlns:a16="http://schemas.microsoft.com/office/drawing/2014/main" id="{013CF9B2-5A5C-4AB4-9D0D-881373BE9A8F}"/>
              </a:ext>
            </a:extLst>
          </p:cNvPr>
          <p:cNvGrpSpPr/>
          <p:nvPr/>
        </p:nvGrpSpPr>
        <p:grpSpPr>
          <a:xfrm>
            <a:off x="2843808" y="3045052"/>
            <a:ext cx="5648032" cy="599972"/>
            <a:chOff x="2843808" y="3125479"/>
            <a:chExt cx="5648032" cy="599972"/>
          </a:xfrm>
        </p:grpSpPr>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BE9986E-C6BC-4829-911D-C75520296306}"/>
                    </a:ext>
                  </a:extLst>
                </p:cNvPr>
                <p:cNvSpPr txBox="1"/>
                <p:nvPr/>
              </p:nvSpPr>
              <p:spPr>
                <a:xfrm>
                  <a:off x="2843808" y="3125479"/>
                  <a:ext cx="5058629" cy="59997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𝑎</m:t>
                            </m:r>
                          </m:sub>
                          <m:sup>
                            <m:r>
                              <a:rPr lang="en-US" b="0" i="1" smtClean="0">
                                <a:latin typeface="Cambria Math" panose="02040503050406030204" pitchFamily="18" charset="0"/>
                              </a:rPr>
                              <m:t>𝑥</m:t>
                            </m:r>
                          </m:sup>
                          <m:e>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𝑑𝑥</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𝑎</m:t>
                                </m:r>
                              </m:den>
                            </m:f>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𝑎</m:t>
                                </m:r>
                              </m:sub>
                              <m:sup>
                                <m:r>
                                  <a:rPr lang="en-US" b="0" i="1" smtClean="0">
                                    <a:latin typeface="Cambria Math" panose="02040503050406030204" pitchFamily="18" charset="0"/>
                                  </a:rPr>
                                  <m:t>𝑥</m:t>
                                </m:r>
                              </m:sup>
                              <m:e>
                                <m:r>
                                  <a:rPr lang="en-US" b="0" i="1" smtClean="0">
                                    <a:latin typeface="Cambria Math" panose="02040503050406030204" pitchFamily="18" charset="0"/>
                                  </a:rPr>
                                  <m:t>𝑑𝑥</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𝑎</m:t>
                                    </m:r>
                                  </m:den>
                                </m:f>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𝑥</m:t>
                                        </m:r>
                                      </m:e>
                                    </m:d>
                                  </m:e>
                                  <m:sub>
                                    <m:r>
                                      <a:rPr lang="en-US" b="0" i="1" smtClean="0">
                                        <a:latin typeface="Cambria Math" panose="02040503050406030204" pitchFamily="18" charset="0"/>
                                      </a:rPr>
                                      <m:t>𝑎</m:t>
                                    </m:r>
                                  </m:sub>
                                  <m:sup>
                                    <m:r>
                                      <a:rPr lang="en-US" b="0" i="1" smtClean="0">
                                        <a:latin typeface="Cambria Math" panose="02040503050406030204" pitchFamily="18" charset="0"/>
                                      </a:rPr>
                                      <m:t>𝑥</m:t>
                                    </m:r>
                                  </m:sup>
                                </m:sSubSup>
                                <m:r>
                                  <a:rPr lang="en-US" b="0" i="1" smtClean="0">
                                    <a:latin typeface="Cambria Math" panose="02040503050406030204" pitchFamily="18" charset="0"/>
                                  </a:rPr>
                                  <m:t>=</m:t>
                                </m:r>
                              </m:e>
                            </m:nary>
                          </m:e>
                        </m:nary>
                      </m:oMath>
                    </m:oMathPara>
                  </a14:m>
                  <a:endParaRPr lang="en-US" dirty="0"/>
                </a:p>
              </p:txBody>
            </p:sp>
          </mc:Choice>
          <mc:Fallback>
            <p:sp>
              <p:nvSpPr>
                <p:cNvPr id="8" name="TextBox 7">
                  <a:extLst>
                    <a:ext uri="{FF2B5EF4-FFF2-40B4-BE49-F238E27FC236}">
                      <a16:creationId xmlns:a16="http://schemas.microsoft.com/office/drawing/2014/main" id="{CBE9986E-C6BC-4829-911D-C75520296306}"/>
                    </a:ext>
                  </a:extLst>
                </p:cNvPr>
                <p:cNvSpPr txBox="1">
                  <a:spLocks noRot="1" noChangeAspect="1" noMove="1" noResize="1" noEditPoints="1" noAdjustHandles="1" noChangeArrowheads="1" noChangeShapeType="1" noTextEdit="1"/>
                </p:cNvSpPr>
                <p:nvPr/>
              </p:nvSpPr>
              <p:spPr>
                <a:xfrm>
                  <a:off x="2843808" y="3125479"/>
                  <a:ext cx="5058629" cy="59997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ACD49C92-64C9-4839-936C-9B7D48FF859F}"/>
                    </a:ext>
                  </a:extLst>
                </p:cNvPr>
                <p:cNvSpPr txBox="1"/>
                <p:nvPr/>
              </p:nvSpPr>
              <p:spPr>
                <a:xfrm>
                  <a:off x="7812360" y="3188284"/>
                  <a:ext cx="679480" cy="474361"/>
                </a:xfrm>
                <a:prstGeom prst="rect">
                  <a:avLst/>
                </a:prstGeom>
                <a:noFill/>
                <a:ln w="19050">
                  <a:solidFill>
                    <a:srgbClr val="FF0000"/>
                  </a:solidFill>
                </a:ln>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𝑎</m:t>
                            </m:r>
                          </m:num>
                          <m:den>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𝑎</m:t>
                            </m:r>
                          </m:den>
                        </m:f>
                      </m:oMath>
                    </m:oMathPara>
                  </a14:m>
                  <a:endParaRPr lang="en-US" dirty="0"/>
                </a:p>
              </p:txBody>
            </p:sp>
          </mc:Choice>
          <mc:Fallback>
            <p:sp>
              <p:nvSpPr>
                <p:cNvPr id="12" name="TextBox 11">
                  <a:extLst>
                    <a:ext uri="{FF2B5EF4-FFF2-40B4-BE49-F238E27FC236}">
                      <a16:creationId xmlns:a16="http://schemas.microsoft.com/office/drawing/2014/main" id="{ACD49C92-64C9-4839-936C-9B7D48FF859F}"/>
                    </a:ext>
                  </a:extLst>
                </p:cNvPr>
                <p:cNvSpPr txBox="1">
                  <a:spLocks noRot="1" noChangeAspect="1" noMove="1" noResize="1" noEditPoints="1" noAdjustHandles="1" noChangeArrowheads="1" noChangeShapeType="1" noTextEdit="1"/>
                </p:cNvSpPr>
                <p:nvPr/>
              </p:nvSpPr>
              <p:spPr>
                <a:xfrm>
                  <a:off x="7812360" y="3188284"/>
                  <a:ext cx="679480" cy="474361"/>
                </a:xfrm>
                <a:prstGeom prst="rect">
                  <a:avLst/>
                </a:prstGeom>
                <a:blipFill>
                  <a:blip r:embed="rId7"/>
                  <a:stretch>
                    <a:fillRect/>
                  </a:stretch>
                </a:blipFill>
                <a:ln w="19050">
                  <a:solidFill>
                    <a:srgbClr val="FF0000"/>
                  </a:solidFill>
                </a:ln>
              </p:spPr>
              <p:txBody>
                <a:bodyPr/>
                <a:lstStyle/>
                <a:p>
                  <a:r>
                    <a:rPr lang="en-US">
                      <a:noFill/>
                    </a:rPr>
                    <a:t> </a:t>
                  </a:r>
                </a:p>
              </p:txBody>
            </p:sp>
          </mc:Fallback>
        </mc:AlternateContent>
      </p:grpSp>
      <p:sp>
        <p:nvSpPr>
          <p:cNvPr id="15" name="Rectangle 14">
            <a:extLst>
              <a:ext uri="{FF2B5EF4-FFF2-40B4-BE49-F238E27FC236}">
                <a16:creationId xmlns:a16="http://schemas.microsoft.com/office/drawing/2014/main" id="{C8ABC95E-477E-4851-9BC8-C0C4D4D51DE1}"/>
              </a:ext>
            </a:extLst>
          </p:cNvPr>
          <p:cNvSpPr/>
          <p:nvPr/>
        </p:nvSpPr>
        <p:spPr>
          <a:xfrm>
            <a:off x="7182249" y="515665"/>
            <a:ext cx="1517985" cy="1614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503C2DC6-42C1-4B64-B4C5-0CF0FF92DAF3}"/>
              </a:ext>
            </a:extLst>
          </p:cNvPr>
          <p:cNvCxnSpPr/>
          <p:nvPr/>
        </p:nvCxnSpPr>
        <p:spPr>
          <a:xfrm>
            <a:off x="7182249" y="1667793"/>
            <a:ext cx="15179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B942792-6350-445D-BF02-5792ECE1C90D}"/>
              </a:ext>
            </a:extLst>
          </p:cNvPr>
          <p:cNvSpPr/>
          <p:nvPr/>
        </p:nvSpPr>
        <p:spPr>
          <a:xfrm>
            <a:off x="7182250" y="4240974"/>
            <a:ext cx="1517985" cy="1614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26D2534C-15E0-4DB7-BDC0-CDABDCC7387B}"/>
              </a:ext>
            </a:extLst>
          </p:cNvPr>
          <p:cNvCxnSpPr>
            <a:cxnSpLocks/>
          </p:cNvCxnSpPr>
          <p:nvPr/>
        </p:nvCxnSpPr>
        <p:spPr>
          <a:xfrm flipV="1">
            <a:off x="7182250" y="4529006"/>
            <a:ext cx="1517985" cy="13267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2D85EF-A8E4-4973-B5EC-F6C91AD577BC}"/>
              </a:ext>
            </a:extLst>
          </p:cNvPr>
          <p:cNvCxnSpPr>
            <a:cxnSpLocks/>
          </p:cNvCxnSpPr>
          <p:nvPr/>
        </p:nvCxnSpPr>
        <p:spPr>
          <a:xfrm>
            <a:off x="7182248" y="4529006"/>
            <a:ext cx="1517986" cy="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DAD0175D-328F-4319-9411-3BE2CA3626E9}"/>
                  </a:ext>
                </a:extLst>
              </p:cNvPr>
              <p:cNvSpPr txBox="1"/>
              <p:nvPr/>
            </p:nvSpPr>
            <p:spPr>
              <a:xfrm>
                <a:off x="6554702" y="1434486"/>
                <a:ext cx="525720" cy="404726"/>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𝑏</m:t>
                          </m:r>
                          <m:r>
                            <a:rPr lang="en-US" sz="1400" b="0" i="1" smtClean="0">
                              <a:latin typeface="Cambria Math" panose="02040503050406030204" pitchFamily="18" charset="0"/>
                            </a:rPr>
                            <m:t>−</m:t>
                          </m:r>
                          <m:r>
                            <a:rPr lang="en-US" sz="1400" b="0" i="1" smtClean="0">
                              <a:latin typeface="Cambria Math" panose="02040503050406030204" pitchFamily="18" charset="0"/>
                            </a:rPr>
                            <m:t>𝑎</m:t>
                          </m:r>
                        </m:den>
                      </m:f>
                    </m:oMath>
                  </m:oMathPara>
                </a14:m>
                <a:endParaRPr lang="en-US" sz="1400" dirty="0"/>
              </a:p>
            </p:txBody>
          </p:sp>
        </mc:Choice>
        <mc:Fallback>
          <p:sp>
            <p:nvSpPr>
              <p:cNvPr id="25" name="TextBox 24">
                <a:extLst>
                  <a:ext uri="{FF2B5EF4-FFF2-40B4-BE49-F238E27FC236}">
                    <a16:creationId xmlns:a16="http://schemas.microsoft.com/office/drawing/2014/main" id="{DAD0175D-328F-4319-9411-3BE2CA3626E9}"/>
                  </a:ext>
                </a:extLst>
              </p:cNvPr>
              <p:cNvSpPr txBox="1">
                <a:spLocks noRot="1" noChangeAspect="1" noMove="1" noResize="1" noEditPoints="1" noAdjustHandles="1" noChangeArrowheads="1" noChangeShapeType="1" noTextEdit="1"/>
              </p:cNvSpPr>
              <p:nvPr/>
            </p:nvSpPr>
            <p:spPr>
              <a:xfrm>
                <a:off x="6554702" y="1434486"/>
                <a:ext cx="525720" cy="404726"/>
              </a:xfrm>
              <a:prstGeom prst="rect">
                <a:avLst/>
              </a:prstGeom>
              <a:blipFill>
                <a:blip r:embed="rId8"/>
                <a:stretch>
                  <a:fillRect l="-1163" b="-134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0F643775-7482-4D6A-AB38-17B8A5C2FE0D}"/>
                  </a:ext>
                </a:extLst>
              </p:cNvPr>
              <p:cNvSpPr txBox="1"/>
              <p:nvPr/>
            </p:nvSpPr>
            <p:spPr>
              <a:xfrm>
                <a:off x="7045575" y="2132856"/>
                <a:ext cx="211147"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𝑎</m:t>
                      </m:r>
                    </m:oMath>
                  </m:oMathPara>
                </a14:m>
                <a:endParaRPr lang="en-US" sz="1400" dirty="0"/>
              </a:p>
            </p:txBody>
          </p:sp>
        </mc:Choice>
        <mc:Fallback>
          <p:sp>
            <p:nvSpPr>
              <p:cNvPr id="26" name="TextBox 25">
                <a:extLst>
                  <a:ext uri="{FF2B5EF4-FFF2-40B4-BE49-F238E27FC236}">
                    <a16:creationId xmlns:a16="http://schemas.microsoft.com/office/drawing/2014/main" id="{0F643775-7482-4D6A-AB38-17B8A5C2FE0D}"/>
                  </a:ext>
                </a:extLst>
              </p:cNvPr>
              <p:cNvSpPr txBox="1">
                <a:spLocks noRot="1" noChangeAspect="1" noMove="1" noResize="1" noEditPoints="1" noAdjustHandles="1" noChangeArrowheads="1" noChangeShapeType="1" noTextEdit="1"/>
              </p:cNvSpPr>
              <p:nvPr/>
            </p:nvSpPr>
            <p:spPr>
              <a:xfrm>
                <a:off x="7045575" y="2132856"/>
                <a:ext cx="211147" cy="21544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6A4A2E40-D78F-4628-9F57-9EFD56545DE6}"/>
                  </a:ext>
                </a:extLst>
              </p:cNvPr>
              <p:cNvSpPr txBox="1"/>
              <p:nvPr/>
            </p:nvSpPr>
            <p:spPr>
              <a:xfrm>
                <a:off x="8676456" y="2143889"/>
                <a:ext cx="207557"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𝑏</m:t>
                      </m:r>
                    </m:oMath>
                  </m:oMathPara>
                </a14:m>
                <a:endParaRPr lang="en-US" sz="1400" dirty="0"/>
              </a:p>
            </p:txBody>
          </p:sp>
        </mc:Choice>
        <mc:Fallback>
          <p:sp>
            <p:nvSpPr>
              <p:cNvPr id="27" name="TextBox 26">
                <a:extLst>
                  <a:ext uri="{FF2B5EF4-FFF2-40B4-BE49-F238E27FC236}">
                    <a16:creationId xmlns:a16="http://schemas.microsoft.com/office/drawing/2014/main" id="{6A4A2E40-D78F-4628-9F57-9EFD56545DE6}"/>
                  </a:ext>
                </a:extLst>
              </p:cNvPr>
              <p:cNvSpPr txBox="1">
                <a:spLocks noRot="1" noChangeAspect="1" noMove="1" noResize="1" noEditPoints="1" noAdjustHandles="1" noChangeArrowheads="1" noChangeShapeType="1" noTextEdit="1"/>
              </p:cNvSpPr>
              <p:nvPr/>
            </p:nvSpPr>
            <p:spPr>
              <a:xfrm>
                <a:off x="8676456" y="2143889"/>
                <a:ext cx="207557" cy="215444"/>
              </a:xfrm>
              <a:prstGeom prst="rect">
                <a:avLst/>
              </a:prstGeom>
              <a:blipFill>
                <a:blip r:embed="rId10"/>
                <a:stretch>
                  <a:fillRect l="-2941" r="-5882" b="-85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AA87FE15-277F-44CB-BB83-5CEFB21954A2}"/>
                  </a:ext>
                </a:extLst>
              </p:cNvPr>
              <p:cNvSpPr txBox="1"/>
              <p:nvPr/>
            </p:nvSpPr>
            <p:spPr>
              <a:xfrm>
                <a:off x="7045575" y="5866819"/>
                <a:ext cx="211147"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𝑎</m:t>
                      </m:r>
                    </m:oMath>
                  </m:oMathPara>
                </a14:m>
                <a:endParaRPr lang="en-US" sz="1400" dirty="0"/>
              </a:p>
            </p:txBody>
          </p:sp>
        </mc:Choice>
        <mc:Fallback>
          <p:sp>
            <p:nvSpPr>
              <p:cNvPr id="28" name="TextBox 27">
                <a:extLst>
                  <a:ext uri="{FF2B5EF4-FFF2-40B4-BE49-F238E27FC236}">
                    <a16:creationId xmlns:a16="http://schemas.microsoft.com/office/drawing/2014/main" id="{AA87FE15-277F-44CB-BB83-5CEFB21954A2}"/>
                  </a:ext>
                </a:extLst>
              </p:cNvPr>
              <p:cNvSpPr txBox="1">
                <a:spLocks noRot="1" noChangeAspect="1" noMove="1" noResize="1" noEditPoints="1" noAdjustHandles="1" noChangeArrowheads="1" noChangeShapeType="1" noTextEdit="1"/>
              </p:cNvSpPr>
              <p:nvPr/>
            </p:nvSpPr>
            <p:spPr>
              <a:xfrm>
                <a:off x="7045575" y="5866819"/>
                <a:ext cx="211147" cy="21544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7896C48B-4221-420D-A877-27D639E68721}"/>
                  </a:ext>
                </a:extLst>
              </p:cNvPr>
              <p:cNvSpPr txBox="1"/>
              <p:nvPr/>
            </p:nvSpPr>
            <p:spPr>
              <a:xfrm>
                <a:off x="8676456" y="5877852"/>
                <a:ext cx="207557"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𝑏</m:t>
                      </m:r>
                    </m:oMath>
                  </m:oMathPara>
                </a14:m>
                <a:endParaRPr lang="en-US" sz="1400" dirty="0"/>
              </a:p>
            </p:txBody>
          </p:sp>
        </mc:Choice>
        <mc:Fallback>
          <p:sp>
            <p:nvSpPr>
              <p:cNvPr id="29" name="TextBox 28">
                <a:extLst>
                  <a:ext uri="{FF2B5EF4-FFF2-40B4-BE49-F238E27FC236}">
                    <a16:creationId xmlns:a16="http://schemas.microsoft.com/office/drawing/2014/main" id="{7896C48B-4221-420D-A877-27D639E68721}"/>
                  </a:ext>
                </a:extLst>
              </p:cNvPr>
              <p:cNvSpPr txBox="1">
                <a:spLocks noRot="1" noChangeAspect="1" noMove="1" noResize="1" noEditPoints="1" noAdjustHandles="1" noChangeArrowheads="1" noChangeShapeType="1" noTextEdit="1"/>
              </p:cNvSpPr>
              <p:nvPr/>
            </p:nvSpPr>
            <p:spPr>
              <a:xfrm>
                <a:off x="8676456" y="5877852"/>
                <a:ext cx="207557" cy="215444"/>
              </a:xfrm>
              <a:prstGeom prst="rect">
                <a:avLst/>
              </a:prstGeom>
              <a:blipFill>
                <a:blip r:embed="rId12"/>
                <a:stretch>
                  <a:fillRect l="-2941" r="-5882" b="-8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FDAD33E4-6C37-486D-BDD1-270EC9CFAD9E}"/>
                  </a:ext>
                </a:extLst>
              </p:cNvPr>
              <p:cNvSpPr txBox="1"/>
              <p:nvPr/>
            </p:nvSpPr>
            <p:spPr>
              <a:xfrm>
                <a:off x="6912654" y="4405764"/>
                <a:ext cx="206787"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1</m:t>
                      </m:r>
                    </m:oMath>
                  </m:oMathPara>
                </a14:m>
                <a:endParaRPr lang="en-US" sz="1400" dirty="0"/>
              </a:p>
            </p:txBody>
          </p:sp>
        </mc:Choice>
        <mc:Fallback>
          <p:sp>
            <p:nvSpPr>
              <p:cNvPr id="30" name="TextBox 29">
                <a:extLst>
                  <a:ext uri="{FF2B5EF4-FFF2-40B4-BE49-F238E27FC236}">
                    <a16:creationId xmlns:a16="http://schemas.microsoft.com/office/drawing/2014/main" id="{FDAD33E4-6C37-486D-BDD1-270EC9CFAD9E}"/>
                  </a:ext>
                </a:extLst>
              </p:cNvPr>
              <p:cNvSpPr txBox="1">
                <a:spLocks noRot="1" noChangeAspect="1" noMove="1" noResize="1" noEditPoints="1" noAdjustHandles="1" noChangeArrowheads="1" noChangeShapeType="1" noTextEdit="1"/>
              </p:cNvSpPr>
              <p:nvPr/>
            </p:nvSpPr>
            <p:spPr>
              <a:xfrm>
                <a:off x="6912654" y="4405764"/>
                <a:ext cx="206787" cy="215444"/>
              </a:xfrm>
              <a:prstGeom prst="rect">
                <a:avLst/>
              </a:prstGeom>
              <a:blipFill>
                <a:blip r:embed="rId13"/>
                <a:stretch>
                  <a:fillRect l="-2941" r="-2941" b="-8571"/>
                </a:stretch>
              </a:blipFill>
            </p:spPr>
            <p:txBody>
              <a:bodyPr/>
              <a:lstStyle/>
              <a:p>
                <a:r>
                  <a:rPr lang="en-US">
                    <a:noFill/>
                  </a:rPr>
                  <a:t> </a:t>
                </a:r>
              </a:p>
            </p:txBody>
          </p:sp>
        </mc:Fallback>
      </mc:AlternateContent>
    </p:spTree>
    <p:extLst>
      <p:ext uri="{BB962C8B-B14F-4D97-AF65-F5344CB8AC3E}">
        <p14:creationId xmlns:p14="http://schemas.microsoft.com/office/powerpoint/2010/main" val="1343699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084168" y="1569566"/>
            <a:ext cx="2808223" cy="2462122"/>
            <a:chOff x="5220072" y="1527175"/>
            <a:chExt cx="3434898" cy="3011562"/>
          </a:xfrm>
        </p:grpSpPr>
        <p:pic>
          <p:nvPicPr>
            <p:cNvPr id="6" name="Picture 5"/>
            <p:cNvPicPr>
              <a:picLocks noChangeAspect="1" noChangeArrowheads="1"/>
            </p:cNvPicPr>
            <p:nvPr/>
          </p:nvPicPr>
          <p:blipFill>
            <a:blip r:embed="rId2" cstate="print"/>
            <a:srcRect l="19425"/>
            <a:stretch>
              <a:fillRect/>
            </a:stretch>
          </p:blipFill>
          <p:spPr bwMode="auto">
            <a:xfrm>
              <a:off x="5940152" y="1628801"/>
              <a:ext cx="2688159" cy="2592410"/>
            </a:xfrm>
            <a:prstGeom prst="rect">
              <a:avLst/>
            </a:prstGeom>
            <a:noFill/>
            <a:ln w="9525">
              <a:noFill/>
              <a:miter lim="800000"/>
              <a:headEnd/>
              <a:tailEnd/>
            </a:ln>
            <a:effectLst/>
          </p:spPr>
        </p:pic>
        <p:sp>
          <p:nvSpPr>
            <p:cNvPr id="7" name="TextBox 6"/>
            <p:cNvSpPr txBox="1"/>
            <p:nvPr/>
          </p:nvSpPr>
          <p:spPr>
            <a:xfrm>
              <a:off x="6301326" y="2212988"/>
              <a:ext cx="615874" cy="369332"/>
            </a:xfrm>
            <a:prstGeom prst="rect">
              <a:avLst/>
            </a:prstGeom>
            <a:noFill/>
          </p:spPr>
          <p:txBody>
            <a:bodyPr wrap="none" rtlCol="0">
              <a:spAutoFit/>
            </a:bodyPr>
            <a:lstStyle/>
            <a:p>
              <a:r>
                <a:rPr lang="cs-CZ" i="1" dirty="0">
                  <a:latin typeface="+mj-lt"/>
                </a:rPr>
                <a:t>p</a:t>
              </a:r>
              <a:r>
                <a:rPr lang="en-US" dirty="0">
                  <a:latin typeface="+mj-lt"/>
                </a:rPr>
                <a:t>(</a:t>
              </a:r>
              <a:r>
                <a:rPr lang="en-US" i="1" dirty="0">
                  <a:latin typeface="+mj-lt"/>
                </a:rPr>
                <a:t>x</a:t>
              </a:r>
              <a:r>
                <a:rPr lang="en-US" dirty="0">
                  <a:latin typeface="+mj-lt"/>
                </a:rPr>
                <a:t>)</a:t>
              </a:r>
            </a:p>
          </p:txBody>
        </p:sp>
        <p:sp>
          <p:nvSpPr>
            <p:cNvPr id="10" name="TextBox 9"/>
            <p:cNvSpPr txBox="1"/>
            <p:nvPr/>
          </p:nvSpPr>
          <p:spPr>
            <a:xfrm>
              <a:off x="5840848" y="4077072"/>
              <a:ext cx="338554" cy="461665"/>
            </a:xfrm>
            <a:prstGeom prst="rect">
              <a:avLst/>
            </a:prstGeom>
            <a:noFill/>
          </p:spPr>
          <p:txBody>
            <a:bodyPr wrap="none" rtlCol="0">
              <a:spAutoFit/>
            </a:bodyPr>
            <a:lstStyle/>
            <a:p>
              <a:r>
                <a:rPr lang="en-US" sz="2400" i="1" dirty="0">
                  <a:latin typeface="Times New Roman" pitchFamily="18" charset="0"/>
                  <a:cs typeface="Times New Roman" pitchFamily="18" charset="0"/>
                </a:rPr>
                <a:t>a</a:t>
              </a:r>
              <a:endParaRPr lang="en-US" sz="2400" dirty="0">
                <a:latin typeface="Times New Roman" pitchFamily="18" charset="0"/>
                <a:cs typeface="Times New Roman" pitchFamily="18" charset="0"/>
              </a:endParaRPr>
            </a:p>
          </p:txBody>
        </p:sp>
        <p:sp>
          <p:nvSpPr>
            <p:cNvPr id="11" name="TextBox 10"/>
            <p:cNvSpPr txBox="1"/>
            <p:nvPr/>
          </p:nvSpPr>
          <p:spPr>
            <a:xfrm>
              <a:off x="5646310" y="3901992"/>
              <a:ext cx="338554" cy="461665"/>
            </a:xfrm>
            <a:prstGeom prst="rect">
              <a:avLst/>
            </a:prstGeom>
            <a:noFill/>
          </p:spPr>
          <p:txBody>
            <a:bodyPr wrap="none" rtlCol="0">
              <a:spAutoFit/>
            </a:bodyPr>
            <a:lstStyle/>
            <a:p>
              <a:r>
                <a:rPr lang="en-US" sz="2400" i="1" dirty="0">
                  <a:latin typeface="Times New Roman" pitchFamily="18" charset="0"/>
                  <a:cs typeface="Times New Roman" pitchFamily="18" charset="0"/>
                </a:rPr>
                <a:t>0</a:t>
              </a:r>
              <a:endParaRPr lang="en-US" sz="2400" dirty="0">
                <a:latin typeface="Times New Roman" pitchFamily="18" charset="0"/>
                <a:cs typeface="Times New Roman" pitchFamily="18" charset="0"/>
              </a:endParaRPr>
            </a:p>
          </p:txBody>
        </p:sp>
        <p:sp>
          <p:nvSpPr>
            <p:cNvPr id="12" name="TextBox 11"/>
            <p:cNvSpPr txBox="1"/>
            <p:nvPr/>
          </p:nvSpPr>
          <p:spPr>
            <a:xfrm>
              <a:off x="5220072" y="1527175"/>
              <a:ext cx="816249" cy="461665"/>
            </a:xfrm>
            <a:prstGeom prst="rect">
              <a:avLst/>
            </a:prstGeom>
            <a:noFill/>
          </p:spPr>
          <p:txBody>
            <a:bodyPr wrap="none" rtlCol="0">
              <a:spAutoFit/>
            </a:bodyPr>
            <a:lstStyle/>
            <a:p>
              <a:r>
                <a:rPr lang="en-US" sz="2400" i="1" dirty="0">
                  <a:latin typeface="Times New Roman" pitchFamily="18" charset="0"/>
                  <a:cs typeface="Times New Roman" pitchFamily="18" charset="0"/>
                </a:rPr>
                <a:t>MAX</a:t>
              </a:r>
              <a:endParaRPr lang="en-US" sz="2400" dirty="0">
                <a:latin typeface="Times New Roman" pitchFamily="18" charset="0"/>
                <a:cs typeface="Times New Roman" pitchFamily="18" charset="0"/>
              </a:endParaRPr>
            </a:p>
          </p:txBody>
        </p:sp>
        <p:sp>
          <p:nvSpPr>
            <p:cNvPr id="13" name="TextBox 12"/>
            <p:cNvSpPr txBox="1"/>
            <p:nvPr/>
          </p:nvSpPr>
          <p:spPr>
            <a:xfrm>
              <a:off x="8316416" y="4077072"/>
              <a:ext cx="338554" cy="461665"/>
            </a:xfrm>
            <a:prstGeom prst="rect">
              <a:avLst/>
            </a:prstGeom>
            <a:noFill/>
          </p:spPr>
          <p:txBody>
            <a:bodyPr wrap="none" rtlCol="0">
              <a:spAutoFit/>
            </a:bodyPr>
            <a:lstStyle/>
            <a:p>
              <a:r>
                <a:rPr lang="en-US" sz="2400" i="1" dirty="0">
                  <a:latin typeface="Times New Roman" pitchFamily="18" charset="0"/>
                  <a:cs typeface="Times New Roman" pitchFamily="18" charset="0"/>
                </a:rPr>
                <a:t>b</a:t>
              </a:r>
              <a:endParaRPr lang="en-US" sz="2400" dirty="0">
                <a:latin typeface="Times New Roman" pitchFamily="18" charset="0"/>
                <a:cs typeface="Times New Roman" pitchFamily="18" charset="0"/>
              </a:endParaRPr>
            </a:p>
          </p:txBody>
        </p:sp>
      </p:grpSp>
      <p:sp>
        <p:nvSpPr>
          <p:cNvPr id="2" name="Title 1"/>
          <p:cNvSpPr>
            <a:spLocks noGrp="1"/>
          </p:cNvSpPr>
          <p:nvPr>
            <p:ph type="title"/>
          </p:nvPr>
        </p:nvSpPr>
        <p:spPr>
          <a:xfrm>
            <a:off x="457200" y="277813"/>
            <a:ext cx="8219256" cy="1139825"/>
          </a:xfrm>
        </p:spPr>
        <p:txBody>
          <a:bodyPr/>
          <a:lstStyle/>
          <a:p>
            <a:r>
              <a:rPr lang="en-US" dirty="0"/>
              <a:t>Rejection sampling in 1D</a:t>
            </a:r>
          </a:p>
        </p:txBody>
      </p:sp>
      <p:sp>
        <p:nvSpPr>
          <p:cNvPr id="3" name="Content Placeholder 2"/>
          <p:cNvSpPr>
            <a:spLocks noGrp="1"/>
          </p:cNvSpPr>
          <p:nvPr>
            <p:ph idx="1"/>
          </p:nvPr>
        </p:nvSpPr>
        <p:spPr/>
        <p:txBody>
          <a:bodyPr/>
          <a:lstStyle/>
          <a:p>
            <a:pPr>
              <a:lnSpc>
                <a:spcPct val="90000"/>
              </a:lnSpc>
            </a:pPr>
            <a:r>
              <a:rPr lang="en-US" b="1" dirty="0"/>
              <a:t>Algorithm</a:t>
            </a:r>
            <a:endParaRPr lang="cs-CZ" b="1" dirty="0"/>
          </a:p>
          <a:p>
            <a:pPr lvl="1">
              <a:lnSpc>
                <a:spcPct val="90000"/>
              </a:lnSpc>
            </a:pPr>
            <a:r>
              <a:rPr lang="en-US" dirty="0"/>
              <a:t>Choose random </a:t>
            </a:r>
            <a:r>
              <a:rPr lang="cs-CZ" i="1" dirty="0"/>
              <a:t>u</a:t>
            </a:r>
            <a:r>
              <a:rPr lang="cs-CZ" baseline="-25000" dirty="0"/>
              <a:t>1</a:t>
            </a:r>
            <a:r>
              <a:rPr lang="cs-CZ" dirty="0"/>
              <a:t> </a:t>
            </a:r>
            <a:r>
              <a:rPr lang="en-US" dirty="0"/>
              <a:t>from Uniform</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a</a:t>
            </a:r>
            <a:r>
              <a:rPr lang="en-US" dirty="0">
                <a:latin typeface="Times New Roman" pitchFamily="18" charset="0"/>
                <a:cs typeface="Times New Roman" pitchFamily="18" charset="0"/>
              </a:rPr>
              <a:t>, </a:t>
            </a:r>
            <a:r>
              <a:rPr lang="en-US" i="1" dirty="0">
                <a:latin typeface="Times New Roman" pitchFamily="18" charset="0"/>
                <a:cs typeface="Times New Roman" pitchFamily="18" charset="0"/>
              </a:rPr>
              <a:t>b</a:t>
            </a:r>
            <a:r>
              <a:rPr lang="en-US" dirty="0">
                <a:latin typeface="Times New Roman" pitchFamily="18" charset="0"/>
                <a:cs typeface="Times New Roman" pitchFamily="18" charset="0"/>
              </a:rPr>
              <a:t>)</a:t>
            </a:r>
          </a:p>
          <a:p>
            <a:pPr lvl="1">
              <a:lnSpc>
                <a:spcPct val="90000"/>
              </a:lnSpc>
            </a:pPr>
            <a:r>
              <a:rPr lang="en-US" dirty="0"/>
              <a:t>Choose random </a:t>
            </a:r>
            <a:r>
              <a:rPr lang="cs-CZ" i="1" dirty="0"/>
              <a:t>u</a:t>
            </a:r>
            <a:r>
              <a:rPr lang="cs-CZ" baseline="-25000" dirty="0"/>
              <a:t>2</a:t>
            </a:r>
            <a:r>
              <a:rPr lang="cs-CZ" dirty="0"/>
              <a:t> </a:t>
            </a:r>
            <a:r>
              <a:rPr lang="en-US" dirty="0"/>
              <a:t>from Uniform</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0</a:t>
            </a:r>
            <a:r>
              <a:rPr lang="en-US" dirty="0">
                <a:latin typeface="Times New Roman" pitchFamily="18" charset="0"/>
                <a:cs typeface="Times New Roman" pitchFamily="18" charset="0"/>
              </a:rPr>
              <a:t>, </a:t>
            </a:r>
            <a:r>
              <a:rPr lang="en-US" i="1" dirty="0">
                <a:latin typeface="Times New Roman" pitchFamily="18" charset="0"/>
                <a:cs typeface="Times New Roman" pitchFamily="18" charset="0"/>
              </a:rPr>
              <a:t>MAX</a:t>
            </a:r>
            <a:r>
              <a:rPr lang="en-US" dirty="0">
                <a:latin typeface="Times New Roman" pitchFamily="18" charset="0"/>
                <a:cs typeface="Times New Roman" pitchFamily="18" charset="0"/>
              </a:rPr>
              <a:t>)</a:t>
            </a:r>
            <a:endParaRPr lang="cs-CZ" baseline="-25000" dirty="0">
              <a:latin typeface="Times New Roman" pitchFamily="18" charset="0"/>
              <a:cs typeface="Times New Roman" pitchFamily="18" charset="0"/>
            </a:endParaRPr>
          </a:p>
          <a:p>
            <a:pPr lvl="1">
              <a:lnSpc>
                <a:spcPct val="90000"/>
              </a:lnSpc>
            </a:pPr>
            <a:r>
              <a:rPr lang="en-US" dirty="0"/>
              <a:t>Accept the sample if </a:t>
            </a:r>
            <a:r>
              <a:rPr lang="cs-CZ" i="1" dirty="0"/>
              <a:t>p</a:t>
            </a:r>
            <a:r>
              <a:rPr lang="en-US" dirty="0"/>
              <a:t>(</a:t>
            </a:r>
            <a:r>
              <a:rPr lang="cs-CZ" i="1" dirty="0"/>
              <a:t>u</a:t>
            </a:r>
            <a:r>
              <a:rPr lang="cs-CZ" baseline="-25000" dirty="0"/>
              <a:t>1</a:t>
            </a:r>
            <a:r>
              <a:rPr lang="en-US" dirty="0"/>
              <a:t>) &gt; </a:t>
            </a:r>
            <a:r>
              <a:rPr lang="cs-CZ" i="1" dirty="0"/>
              <a:t>u</a:t>
            </a:r>
            <a:r>
              <a:rPr lang="cs-CZ" baseline="-25000" dirty="0"/>
              <a:t>2</a:t>
            </a:r>
            <a:endParaRPr lang="cs-CZ" dirty="0"/>
          </a:p>
          <a:p>
            <a:pPr lvl="2">
              <a:lnSpc>
                <a:spcPct val="90000"/>
              </a:lnSpc>
            </a:pPr>
            <a:r>
              <a:rPr lang="en-US" dirty="0"/>
              <a:t>Return </a:t>
            </a:r>
            <a:r>
              <a:rPr lang="cs-CZ" i="1" dirty="0"/>
              <a:t>u</a:t>
            </a:r>
            <a:r>
              <a:rPr lang="cs-CZ" baseline="-25000" dirty="0"/>
              <a:t>1</a:t>
            </a:r>
            <a:r>
              <a:rPr lang="en-US" dirty="0"/>
              <a:t> as the generated random number</a:t>
            </a:r>
          </a:p>
          <a:p>
            <a:pPr lvl="1">
              <a:lnSpc>
                <a:spcPct val="90000"/>
              </a:lnSpc>
            </a:pPr>
            <a:r>
              <a:rPr lang="en-US" dirty="0"/>
              <a:t>Repeat until a sample is accepted</a:t>
            </a:r>
            <a:endParaRPr lang="cs-CZ" dirty="0"/>
          </a:p>
          <a:p>
            <a:pPr marL="0" indent="0">
              <a:lnSpc>
                <a:spcPct val="90000"/>
              </a:lnSpc>
              <a:buNone/>
            </a:pPr>
            <a:endParaRPr lang="en-US" b="1" u="sng" dirty="0"/>
          </a:p>
          <a:p>
            <a:pPr>
              <a:lnSpc>
                <a:spcPct val="90000"/>
              </a:lnSpc>
            </a:pPr>
            <a:r>
              <a:rPr lang="en-US" b="1" u="sng" dirty="0"/>
              <a:t>Theorem</a:t>
            </a:r>
            <a:r>
              <a:rPr lang="en-US" dirty="0"/>
              <a:t> The accepted samples follow the distribution with the pdf </a:t>
            </a:r>
            <a:r>
              <a:rPr lang="cs-CZ" i="1" dirty="0"/>
              <a:t>p</a:t>
            </a:r>
            <a:r>
              <a:rPr lang="cs-CZ" dirty="0"/>
              <a:t>(</a:t>
            </a:r>
            <a:r>
              <a:rPr lang="cs-CZ" i="1" dirty="0"/>
              <a:t>x</a:t>
            </a:r>
            <a:r>
              <a:rPr lang="cs-CZ" dirty="0"/>
              <a:t>)</a:t>
            </a:r>
            <a:r>
              <a:rPr lang="en-US" dirty="0"/>
              <a:t>.</a:t>
            </a:r>
            <a:endParaRPr lang="cs-CZ" dirty="0"/>
          </a:p>
          <a:p>
            <a:pPr>
              <a:lnSpc>
                <a:spcPct val="90000"/>
              </a:lnSpc>
            </a:pPr>
            <a:endParaRPr lang="cs-CZ" dirty="0"/>
          </a:p>
          <a:p>
            <a:pPr>
              <a:lnSpc>
                <a:spcPct val="90000"/>
              </a:lnSpc>
            </a:pPr>
            <a:r>
              <a:rPr lang="en-US" dirty="0"/>
              <a:t>Efficiency </a:t>
            </a:r>
            <a:r>
              <a:rPr lang="cs-CZ" dirty="0"/>
              <a:t>= </a:t>
            </a:r>
            <a:r>
              <a:rPr lang="en-US" dirty="0"/>
              <a:t>% of accepted samples</a:t>
            </a:r>
          </a:p>
          <a:p>
            <a:pPr lvl="1">
              <a:lnSpc>
                <a:spcPct val="90000"/>
              </a:lnSpc>
            </a:pPr>
            <a:r>
              <a:rPr lang="en-US" dirty="0"/>
              <a:t>Area under the pdf graph /</a:t>
            </a:r>
            <a:r>
              <a:rPr lang="cs-CZ" dirty="0"/>
              <a:t> </a:t>
            </a:r>
            <a:r>
              <a:rPr lang="en-US" dirty="0"/>
              <a:t>area of the bounding rectangle</a:t>
            </a:r>
            <a:endParaRPr lang="cs-CZ" dirty="0"/>
          </a:p>
          <a:p>
            <a:endParaRPr lang="en-US" dirty="0"/>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14</a:t>
            </a:fld>
            <a:endParaRPr lang="en-US" altLang="en-US"/>
          </a:p>
        </p:txBody>
      </p:sp>
    </p:spTree>
    <p:extLst>
      <p:ext uri="{BB962C8B-B14F-4D97-AF65-F5344CB8AC3E}">
        <p14:creationId xmlns:p14="http://schemas.microsoft.com/office/powerpoint/2010/main" val="412584832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Transformation method vs. </a:t>
            </a:r>
            <a:br>
              <a:rPr lang="en-US" dirty="0"/>
            </a:br>
            <a:r>
              <a:rPr lang="en-US" dirty="0"/>
              <a:t>Rejection sampling</a:t>
            </a:r>
            <a:endParaRPr lang="cs-CZ" dirty="0"/>
          </a:p>
        </p:txBody>
      </p:sp>
      <p:sp>
        <p:nvSpPr>
          <p:cNvPr id="3" name="Zástupný symbol pro obsah 2"/>
          <p:cNvSpPr>
            <a:spLocks noGrp="1"/>
          </p:cNvSpPr>
          <p:nvPr>
            <p:ph idx="1"/>
          </p:nvPr>
        </p:nvSpPr>
        <p:spPr/>
        <p:txBody>
          <a:bodyPr/>
          <a:lstStyle/>
          <a:p>
            <a:pPr marL="342900" lvl="1" indent="-342900">
              <a:buClr>
                <a:schemeClr val="accent1"/>
              </a:buClr>
              <a:buSzPct val="65000"/>
              <a:buFont typeface="Wingdings" pitchFamily="2" charset="2"/>
              <a:buChar char="n"/>
            </a:pPr>
            <a:r>
              <a:rPr lang="en-US" dirty="0"/>
              <a:t>Transformation method: </a:t>
            </a:r>
            <a:r>
              <a:rPr lang="en-US" b="1" dirty="0"/>
              <a:t>Pros</a:t>
            </a:r>
          </a:p>
          <a:p>
            <a:pPr marL="695325" lvl="2" indent="-342900"/>
            <a:r>
              <a:rPr lang="en-US" dirty="0"/>
              <a:t>Almost always more efficient than rejection sampling (unless the transformation formula </a:t>
            </a:r>
            <a:r>
              <a:rPr lang="en-US" i="1" dirty="0"/>
              <a:t>x</a:t>
            </a:r>
            <a:r>
              <a:rPr lang="en-US" dirty="0"/>
              <a:t> = </a:t>
            </a:r>
            <a:r>
              <a:rPr lang="en-US" i="1" dirty="0"/>
              <a:t>P</a:t>
            </a:r>
            <a:r>
              <a:rPr lang="en-US" baseline="30000" dirty="0"/>
              <a:t>-1</a:t>
            </a:r>
            <a:r>
              <a:rPr lang="en-US" dirty="0"/>
              <a:t>(</a:t>
            </a:r>
            <a:r>
              <a:rPr lang="en-US" i="1" dirty="0"/>
              <a:t>u</a:t>
            </a:r>
            <a:r>
              <a:rPr lang="en-US" dirty="0"/>
              <a:t>) turns out extremely complex)</a:t>
            </a:r>
          </a:p>
          <a:p>
            <a:pPr marL="695325" lvl="2" indent="-342900"/>
            <a:r>
              <a:rPr lang="en-US" dirty="0"/>
              <a:t>Constant time complexity. The number of random generator invocations is known upfront (important for SW architecture).</a:t>
            </a:r>
          </a:p>
          <a:p>
            <a:pPr marL="342900" lvl="1" indent="-342900">
              <a:buClr>
                <a:schemeClr val="accent1"/>
              </a:buClr>
              <a:buSzPct val="65000"/>
              <a:buFont typeface="Wingdings" pitchFamily="2" charset="2"/>
              <a:buChar char="n"/>
            </a:pPr>
            <a:r>
              <a:rPr lang="en-US" dirty="0"/>
              <a:t>Transformation method: </a:t>
            </a:r>
            <a:r>
              <a:rPr lang="en-US" b="1" dirty="0"/>
              <a:t>Cons</a:t>
            </a:r>
          </a:p>
          <a:p>
            <a:pPr marL="695325" lvl="2" indent="-342900"/>
            <a:r>
              <a:rPr lang="en-US" dirty="0"/>
              <a:t>May not be feasible (we may not be able to find the suitable form for</a:t>
            </a:r>
            <a:r>
              <a:rPr lang="en-US" i="1" dirty="0"/>
              <a:t> x</a:t>
            </a:r>
            <a:r>
              <a:rPr lang="en-US" dirty="0"/>
              <a:t> = </a:t>
            </a:r>
            <a:r>
              <a:rPr lang="en-US" i="1" dirty="0"/>
              <a:t>P</a:t>
            </a:r>
            <a:r>
              <a:rPr lang="en-US" baseline="30000" dirty="0"/>
              <a:t>-1</a:t>
            </a:r>
            <a:r>
              <a:rPr lang="en-US" dirty="0"/>
              <a:t>(</a:t>
            </a:r>
            <a:r>
              <a:rPr lang="en-US" i="1" dirty="0"/>
              <a:t>u</a:t>
            </a:r>
            <a:r>
              <a:rPr lang="en-US" dirty="0"/>
              <a:t>) analytically), but rejection sampling is always applicable as long as we can evaluate and bound the pdf (i.e. rejection sampling is more general)</a:t>
            </a:r>
          </a:p>
          <a:p>
            <a:pPr marL="342900" lvl="1" indent="-342900">
              <a:buClr>
                <a:srgbClr val="2DA2BF"/>
              </a:buClr>
              <a:buSzPct val="65000"/>
              <a:buFont typeface="Wingdings" pitchFamily="2" charset="2"/>
              <a:buChar char="n"/>
            </a:pPr>
            <a:r>
              <a:rPr lang="en-US" dirty="0">
                <a:solidFill>
                  <a:prstClr val="black"/>
                </a:solidFill>
              </a:rPr>
              <a:t>Smart rejection sampling can be very efficient (e.g. the Ziggurat method, see Wikipedia, </a:t>
            </a:r>
            <a:r>
              <a:rPr lang="en-US" sz="1200" dirty="0">
                <a:solidFill>
                  <a:prstClr val="black"/>
                </a:solidFill>
                <a:hlinkClick r:id="rId2"/>
              </a:rPr>
              <a:t>https://en.wikipedia.org/wiki/Ziggurat_algorithm</a:t>
            </a:r>
            <a:r>
              <a:rPr lang="en-US" dirty="0">
                <a:solidFill>
                  <a:prstClr val="black"/>
                </a:solidFill>
              </a:rPr>
              <a:t>)</a:t>
            </a:r>
          </a:p>
          <a:p>
            <a:pPr marL="695325" lvl="2" indent="-342900"/>
            <a:endParaRPr lang="cs-CZ" dirty="0"/>
          </a:p>
        </p:txBody>
      </p:sp>
      <p:sp>
        <p:nvSpPr>
          <p:cNvPr id="4" name="Zástupný symbol pro zápatí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15</a:t>
            </a:fld>
            <a:endParaRPr lang="en-US" altLang="en-US"/>
          </a:p>
        </p:txBody>
      </p:sp>
    </p:spTree>
    <p:extLst>
      <p:ext uri="{BB962C8B-B14F-4D97-AF65-F5344CB8AC3E}">
        <p14:creationId xmlns:p14="http://schemas.microsoft.com/office/powerpoint/2010/main" val="2267542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507288" cy="1139825"/>
          </a:xfrm>
        </p:spPr>
        <p:txBody>
          <a:bodyPr/>
          <a:lstStyle/>
          <a:p>
            <a:r>
              <a:rPr lang="en-US" dirty="0"/>
              <a:t>Sampling from a </a:t>
            </a:r>
            <a:r>
              <a:rPr lang="cs-CZ" dirty="0"/>
              <a:t>2D </a:t>
            </a:r>
            <a:r>
              <a:rPr lang="en-US" dirty="0"/>
              <a:t>continuous random variable</a:t>
            </a:r>
          </a:p>
        </p:txBody>
      </p:sp>
      <p:sp>
        <p:nvSpPr>
          <p:cNvPr id="3" name="Content Placeholder 2"/>
          <p:cNvSpPr>
            <a:spLocks noGrp="1"/>
          </p:cNvSpPr>
          <p:nvPr>
            <p:ph idx="1"/>
          </p:nvPr>
        </p:nvSpPr>
        <p:spPr>
          <a:xfrm>
            <a:off x="457200" y="1634579"/>
            <a:ext cx="8229600" cy="4530725"/>
          </a:xfrm>
        </p:spPr>
        <p:txBody>
          <a:bodyPr/>
          <a:lstStyle/>
          <a:p>
            <a:r>
              <a:rPr lang="en-US" dirty="0"/>
              <a:t>Conceptually similar to the 2D discrete case</a:t>
            </a:r>
            <a:endParaRPr lang="cs-CZ" dirty="0"/>
          </a:p>
          <a:p>
            <a:r>
              <a:rPr lang="en-US" dirty="0"/>
              <a:t>Procedure</a:t>
            </a:r>
            <a:endParaRPr lang="cs-CZ" dirty="0"/>
          </a:p>
          <a:p>
            <a:pPr lvl="1"/>
            <a:r>
              <a:rPr lang="en-US" dirty="0"/>
              <a:t>Given the joint density </a:t>
            </a:r>
            <a:r>
              <a:rPr lang="cs-CZ" i="1" dirty="0" err="1"/>
              <a:t>p</a:t>
            </a:r>
            <a:r>
              <a:rPr lang="cs-CZ" i="1" baseline="-25000" dirty="0" err="1"/>
              <a:t>X,Y</a:t>
            </a:r>
            <a:r>
              <a:rPr lang="cs-CZ" dirty="0"/>
              <a:t>(</a:t>
            </a:r>
            <a:r>
              <a:rPr lang="cs-CZ" i="1" dirty="0"/>
              <a:t>x</a:t>
            </a:r>
            <a:r>
              <a:rPr lang="cs-CZ" dirty="0"/>
              <a:t>, </a:t>
            </a:r>
            <a:r>
              <a:rPr lang="cs-CZ" i="1" dirty="0"/>
              <a:t>y</a:t>
            </a:r>
            <a:r>
              <a:rPr lang="cs-CZ" dirty="0"/>
              <a:t>) = p</a:t>
            </a:r>
            <a:r>
              <a:rPr lang="en-US" i="1" baseline="-25000" dirty="0"/>
              <a:t>X</a:t>
            </a:r>
            <a:r>
              <a:rPr lang="en-US" dirty="0"/>
              <a:t>(x) </a:t>
            </a:r>
            <a:r>
              <a:rPr lang="en-US" dirty="0" err="1"/>
              <a:t>p</a:t>
            </a:r>
            <a:r>
              <a:rPr lang="en-US" i="1" baseline="-25000" dirty="0" err="1"/>
              <a:t>Y|X</a:t>
            </a:r>
            <a:r>
              <a:rPr lang="en-US" dirty="0"/>
              <a:t>(y | x)</a:t>
            </a:r>
            <a:endParaRPr lang="cs-CZ" dirty="0"/>
          </a:p>
          <a:p>
            <a:pPr marL="784225" lvl="1" indent="-457200">
              <a:buFont typeface="+mj-lt"/>
              <a:buAutoNum type="arabicPeriod"/>
            </a:pPr>
            <a:r>
              <a:rPr lang="en-US" dirty="0"/>
              <a:t>Choose </a:t>
            </a:r>
            <a:r>
              <a:rPr lang="cs-CZ" i="1" dirty="0" err="1"/>
              <a:t>x</a:t>
            </a:r>
            <a:r>
              <a:rPr lang="cs-CZ" baseline="-25000" dirty="0" err="1"/>
              <a:t>sel</a:t>
            </a:r>
            <a:r>
              <a:rPr lang="cs-CZ" dirty="0"/>
              <a:t> </a:t>
            </a:r>
            <a:r>
              <a:rPr lang="en-US" dirty="0"/>
              <a:t>from the </a:t>
            </a:r>
            <a:r>
              <a:rPr lang="en-US" b="1" dirty="0"/>
              <a:t>marginal pdf</a:t>
            </a:r>
            <a:endParaRPr lang="cs-CZ" b="1" dirty="0"/>
          </a:p>
          <a:p>
            <a:pPr marL="784225" lvl="1" indent="-457200">
              <a:buFont typeface="+mj-lt"/>
              <a:buAutoNum type="arabicPeriod"/>
            </a:pPr>
            <a:endParaRPr lang="cs-CZ" dirty="0"/>
          </a:p>
          <a:p>
            <a:pPr marL="784225" lvl="1" indent="-457200">
              <a:buFont typeface="+mj-lt"/>
              <a:buAutoNum type="arabicPeriod"/>
            </a:pPr>
            <a:endParaRPr lang="cs-CZ" dirty="0"/>
          </a:p>
          <a:p>
            <a:pPr marL="784225" lvl="1" indent="-457200">
              <a:buFont typeface="+mj-lt"/>
              <a:buAutoNum type="arabicPeriod"/>
            </a:pPr>
            <a:endParaRPr lang="en-US" dirty="0"/>
          </a:p>
          <a:p>
            <a:pPr marL="784225" lvl="1" indent="-457200">
              <a:buFont typeface="+mj-lt"/>
              <a:buAutoNum type="arabicPeriod"/>
            </a:pPr>
            <a:r>
              <a:rPr lang="en-US" dirty="0"/>
              <a:t>Choose </a:t>
            </a:r>
            <a:r>
              <a:rPr lang="cs-CZ" i="1" dirty="0" err="1"/>
              <a:t>y</a:t>
            </a:r>
            <a:r>
              <a:rPr lang="cs-CZ" i="1" baseline="-25000" dirty="0" err="1"/>
              <a:t>sel</a:t>
            </a:r>
            <a:r>
              <a:rPr lang="cs-CZ" dirty="0"/>
              <a:t> </a:t>
            </a:r>
            <a:r>
              <a:rPr lang="en-US" dirty="0"/>
              <a:t>from the </a:t>
            </a:r>
            <a:r>
              <a:rPr lang="en-US" b="1" dirty="0"/>
              <a:t>conditional pdf</a:t>
            </a:r>
            <a:endParaRPr lang="cs-CZ" b="1" dirty="0"/>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16</a:t>
            </a:fld>
            <a:endParaRPr lang="en-US" altLang="en-US"/>
          </a:p>
        </p:txBody>
      </p:sp>
      <p:graphicFrame>
        <p:nvGraphicFramePr>
          <p:cNvPr id="456706" name="Object 2">
            <a:hlinkClick r:id="" action="ppaction://ole?verb=0"/>
          </p:cNvPr>
          <p:cNvGraphicFramePr>
            <a:graphicFrameLocks/>
          </p:cNvGraphicFramePr>
          <p:nvPr>
            <p:extLst>
              <p:ext uri="{D42A27DB-BD31-4B8C-83A1-F6EECF244321}">
                <p14:modId xmlns:p14="http://schemas.microsoft.com/office/powerpoint/2010/main" val="322454155"/>
              </p:ext>
            </p:extLst>
          </p:nvPr>
        </p:nvGraphicFramePr>
        <p:xfrm>
          <a:off x="2495550" y="3429000"/>
          <a:ext cx="3346450" cy="642938"/>
        </p:xfrm>
        <a:graphic>
          <a:graphicData uri="http://schemas.openxmlformats.org/presentationml/2006/ole">
            <mc:AlternateContent xmlns:mc="http://schemas.openxmlformats.org/markup-compatibility/2006">
              <mc:Choice xmlns:v="urn:schemas-microsoft-com:vml" Requires="v">
                <p:oleObj spid="_x0000_s399750" name="Rovnice" r:id="rId3" imgW="1447560" imgH="279360" progId="Equation.3">
                  <p:embed/>
                </p:oleObj>
              </mc:Choice>
              <mc:Fallback>
                <p:oleObj name="Rovnice" r:id="rId3" imgW="1447560" imgH="27936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3429000"/>
                        <a:ext cx="334645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6707" name="Object 3">
            <a:hlinkClick r:id="" action="ppaction://ole?verb=0"/>
          </p:cNvPr>
          <p:cNvGraphicFramePr>
            <a:graphicFrameLocks/>
          </p:cNvGraphicFramePr>
          <p:nvPr>
            <p:extLst>
              <p:ext uri="{D42A27DB-BD31-4B8C-83A1-F6EECF244321}">
                <p14:modId xmlns:p14="http://schemas.microsoft.com/office/powerpoint/2010/main" val="2084670212"/>
              </p:ext>
            </p:extLst>
          </p:nvPr>
        </p:nvGraphicFramePr>
        <p:xfrm>
          <a:off x="2039938" y="4928518"/>
          <a:ext cx="4518025" cy="1020762"/>
        </p:xfrm>
        <a:graphic>
          <a:graphicData uri="http://schemas.openxmlformats.org/presentationml/2006/ole">
            <mc:AlternateContent xmlns:mc="http://schemas.openxmlformats.org/markup-compatibility/2006">
              <mc:Choice xmlns:v="urn:schemas-microsoft-com:vml" Requires="v">
                <p:oleObj spid="_x0000_s399751" name="Rovnice" r:id="rId5" imgW="1955520" imgH="444240" progId="Equation.3">
                  <p:embed/>
                </p:oleObj>
              </mc:Choice>
              <mc:Fallback>
                <p:oleObj name="Rovnice" r:id="rId5" imgW="1955520" imgH="44424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9938" y="4928518"/>
                        <a:ext cx="4518025"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1530754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23F6-3489-4DB5-A28E-C1A9DA31C9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D440E3-CDCD-4070-B207-7AA0D9C5FB8C}"/>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874F6734-3EE9-4553-B640-4C1EBCDBD982}"/>
              </a:ext>
            </a:extLst>
          </p:cNvPr>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a:extLst>
              <a:ext uri="{FF2B5EF4-FFF2-40B4-BE49-F238E27FC236}">
                <a16:creationId xmlns:a16="http://schemas.microsoft.com/office/drawing/2014/main" id="{ABD85F1E-8191-4F21-9E14-44642236D7F8}"/>
              </a:ext>
            </a:extLst>
          </p:cNvPr>
          <p:cNvSpPr>
            <a:spLocks noGrp="1"/>
          </p:cNvSpPr>
          <p:nvPr>
            <p:ph type="sldNum" sz="quarter" idx="12"/>
          </p:nvPr>
        </p:nvSpPr>
        <p:spPr/>
        <p:txBody>
          <a:bodyPr/>
          <a:lstStyle/>
          <a:p>
            <a:pPr>
              <a:defRPr/>
            </a:pPr>
            <a:fld id="{81494967-73EE-4A75-A827-47B02327E019}" type="slidenum">
              <a:rPr lang="en-US" altLang="en-US" smtClean="0"/>
              <a:pPr>
                <a:defRPr/>
              </a:pPr>
              <a:t>17</a:t>
            </a:fld>
            <a:endParaRPr lang="en-US" altLang="en-US"/>
          </a:p>
        </p:txBody>
      </p:sp>
      <p:sp>
        <p:nvSpPr>
          <p:cNvPr id="6" name="TextBox 5">
            <a:extLst>
              <a:ext uri="{FF2B5EF4-FFF2-40B4-BE49-F238E27FC236}">
                <a16:creationId xmlns:a16="http://schemas.microsoft.com/office/drawing/2014/main" id="{A4DF86EF-A662-434A-B7BF-8A2BAB98FA65}"/>
              </a:ext>
            </a:extLst>
          </p:cNvPr>
          <p:cNvSpPr txBox="1"/>
          <p:nvPr/>
        </p:nvSpPr>
        <p:spPr>
          <a:xfrm rot="20078456">
            <a:off x="547546" y="2720771"/>
            <a:ext cx="8533199" cy="1323439"/>
          </a:xfrm>
          <a:prstGeom prst="rect">
            <a:avLst/>
          </a:prstGeom>
          <a:noFill/>
        </p:spPr>
        <p:txBody>
          <a:bodyPr wrap="square" rtlCol="0">
            <a:spAutoFit/>
          </a:bodyPr>
          <a:lstStyle/>
          <a:p>
            <a:pPr algn="ctr"/>
            <a:r>
              <a:rPr lang="en-US" sz="4000" dirty="0">
                <a:solidFill>
                  <a:srgbClr val="FF0000"/>
                </a:solidFill>
              </a:rPr>
              <a:t>EXAMPLE 2D Euclidean derivation</a:t>
            </a:r>
          </a:p>
        </p:txBody>
      </p:sp>
    </p:spTree>
    <p:extLst>
      <p:ext uri="{BB962C8B-B14F-4D97-AF65-F5344CB8AC3E}">
        <p14:creationId xmlns:p14="http://schemas.microsoft.com/office/powerpoint/2010/main" val="2618610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23F6-3489-4DB5-A28E-C1A9DA31C9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D440E3-CDCD-4070-B207-7AA0D9C5FB8C}"/>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874F6734-3EE9-4553-B640-4C1EBCDBD982}"/>
              </a:ext>
            </a:extLst>
          </p:cNvPr>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a:extLst>
              <a:ext uri="{FF2B5EF4-FFF2-40B4-BE49-F238E27FC236}">
                <a16:creationId xmlns:a16="http://schemas.microsoft.com/office/drawing/2014/main" id="{ABD85F1E-8191-4F21-9E14-44642236D7F8}"/>
              </a:ext>
            </a:extLst>
          </p:cNvPr>
          <p:cNvSpPr>
            <a:spLocks noGrp="1"/>
          </p:cNvSpPr>
          <p:nvPr>
            <p:ph type="sldNum" sz="quarter" idx="12"/>
          </p:nvPr>
        </p:nvSpPr>
        <p:spPr/>
        <p:txBody>
          <a:bodyPr/>
          <a:lstStyle/>
          <a:p>
            <a:pPr>
              <a:defRPr/>
            </a:pPr>
            <a:fld id="{81494967-73EE-4A75-A827-47B02327E019}" type="slidenum">
              <a:rPr lang="en-US" altLang="en-US" smtClean="0"/>
              <a:pPr>
                <a:defRPr/>
              </a:pPr>
              <a:t>18</a:t>
            </a:fld>
            <a:endParaRPr lang="en-US" altLang="en-US"/>
          </a:p>
        </p:txBody>
      </p:sp>
      <p:sp>
        <p:nvSpPr>
          <p:cNvPr id="6" name="TextBox 5">
            <a:extLst>
              <a:ext uri="{FF2B5EF4-FFF2-40B4-BE49-F238E27FC236}">
                <a16:creationId xmlns:a16="http://schemas.microsoft.com/office/drawing/2014/main" id="{A4DF86EF-A662-434A-B7BF-8A2BAB98FA65}"/>
              </a:ext>
            </a:extLst>
          </p:cNvPr>
          <p:cNvSpPr txBox="1"/>
          <p:nvPr/>
        </p:nvSpPr>
        <p:spPr>
          <a:xfrm rot="20078456">
            <a:off x="547546" y="2720772"/>
            <a:ext cx="8533199" cy="1323439"/>
          </a:xfrm>
          <a:prstGeom prst="rect">
            <a:avLst/>
          </a:prstGeom>
          <a:noFill/>
        </p:spPr>
        <p:txBody>
          <a:bodyPr wrap="square" rtlCol="0">
            <a:spAutoFit/>
          </a:bodyPr>
          <a:lstStyle/>
          <a:p>
            <a:pPr algn="ctr"/>
            <a:r>
              <a:rPr lang="en-US" sz="4000" dirty="0">
                <a:solidFill>
                  <a:srgbClr val="FF0000"/>
                </a:solidFill>
              </a:rPr>
              <a:t>EXAMPLE derivation</a:t>
            </a:r>
          </a:p>
          <a:p>
            <a:pPr algn="ctr"/>
            <a:r>
              <a:rPr lang="en-US" sz="4000" dirty="0">
                <a:solidFill>
                  <a:srgbClr val="FF0000"/>
                </a:solidFill>
              </a:rPr>
              <a:t>On the (hemi)sphere</a:t>
            </a:r>
          </a:p>
        </p:txBody>
      </p:sp>
    </p:spTree>
    <p:extLst>
      <p:ext uri="{BB962C8B-B14F-4D97-AF65-F5344CB8AC3E}">
        <p14:creationId xmlns:p14="http://schemas.microsoft.com/office/powerpoint/2010/main" val="2554032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Transformation formulas for common cases in light transport</a:t>
            </a:r>
          </a:p>
        </p:txBody>
      </p:sp>
      <p:sp>
        <p:nvSpPr>
          <p:cNvPr id="3" name="Content Placeholder 2"/>
          <p:cNvSpPr>
            <a:spLocks noGrp="1"/>
          </p:cNvSpPr>
          <p:nvPr>
            <p:ph idx="1"/>
          </p:nvPr>
        </p:nvSpPr>
        <p:spPr/>
        <p:txBody>
          <a:bodyPr/>
          <a:lstStyle/>
          <a:p>
            <a:r>
              <a:rPr lang="cs-CZ" dirty="0"/>
              <a:t>P. </a:t>
            </a:r>
            <a:r>
              <a:rPr lang="en-US" dirty="0" err="1"/>
              <a:t>Dutré</a:t>
            </a:r>
            <a:r>
              <a:rPr lang="en-US" dirty="0"/>
              <a:t>: </a:t>
            </a:r>
            <a:r>
              <a:rPr lang="en-US" b="1" dirty="0"/>
              <a:t>Global Illumination Compendium</a:t>
            </a:r>
            <a:r>
              <a:rPr lang="cs-CZ" dirty="0"/>
              <a:t>, </a:t>
            </a:r>
            <a:r>
              <a:rPr lang="cs-CZ" dirty="0">
                <a:hlinkClick r:id="rId2"/>
              </a:rPr>
              <a:t>http://people.cs.kuleuven.be/~philip.dutre/GI/</a:t>
            </a:r>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PBRT, </a:t>
            </a:r>
            <a:r>
              <a:rPr lang="cs-CZ" dirty="0"/>
              <a:t> </a:t>
            </a:r>
            <a:r>
              <a:rPr lang="en-US" dirty="0"/>
              <a:t>Section 13.6. </a:t>
            </a:r>
            <a:br>
              <a:rPr lang="en-US" dirty="0"/>
            </a:br>
            <a:r>
              <a:rPr lang="en-US" sz="1050" dirty="0">
                <a:solidFill>
                  <a:srgbClr val="FF0000"/>
                </a:solidFill>
                <a:hlinkClick r:id="rId3"/>
              </a:rPr>
              <a:t>http://www.pbr-book.org/3ed-2018/Monte_Carlo_Integration/2D_Sampling_with_Multidimensional_Transformations.html</a:t>
            </a:r>
            <a:endParaRPr lang="en-US" sz="1050" dirty="0">
              <a:solidFill>
                <a:srgbClr val="FF0000"/>
              </a:solidFill>
            </a:endParaRPr>
          </a:p>
          <a:p>
            <a:endParaRPr lang="en-US" sz="1050" dirty="0">
              <a:solidFill>
                <a:srgbClr val="FF0000"/>
              </a:solidFill>
            </a:endParaRPr>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19</a:t>
            </a:fld>
            <a:endParaRPr lang="en-US" altLang="en-US"/>
          </a:p>
        </p:txBody>
      </p:sp>
      <p:pic>
        <p:nvPicPr>
          <p:cNvPr id="546818" name="Picture 2"/>
          <p:cNvPicPr>
            <a:picLocks noChangeAspect="1" noChangeArrowheads="1"/>
          </p:cNvPicPr>
          <p:nvPr/>
        </p:nvPicPr>
        <p:blipFill>
          <a:blip r:embed="rId4" cstate="print"/>
          <a:srcRect/>
          <a:stretch>
            <a:fillRect/>
          </a:stretch>
        </p:blipFill>
        <p:spPr bwMode="auto">
          <a:xfrm>
            <a:off x="1835696" y="2493984"/>
            <a:ext cx="5209009" cy="2471835"/>
          </a:xfrm>
          <a:prstGeom prst="rect">
            <a:avLst/>
          </a:prstGeom>
          <a:noFill/>
          <a:ln w="9525">
            <a:noFill/>
            <a:miter lim="800000"/>
            <a:headEnd/>
            <a:tailEnd/>
          </a:ln>
        </p:spPr>
      </p:pic>
    </p:spTree>
    <p:extLst>
      <p:ext uri="{BB962C8B-B14F-4D97-AF65-F5344CB8AC3E}">
        <p14:creationId xmlns:p14="http://schemas.microsoft.com/office/powerpoint/2010/main" val="151208657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7E2237-C10F-4E87-9091-58F4B7686B8C}"/>
              </a:ext>
            </a:extLst>
          </p:cNvPr>
          <p:cNvSpPr>
            <a:spLocks noGrp="1"/>
          </p:cNvSpPr>
          <p:nvPr>
            <p:ph type="ctrTitle"/>
          </p:nvPr>
        </p:nvSpPr>
        <p:spPr/>
        <p:txBody>
          <a:bodyPr/>
          <a:lstStyle/>
          <a:p>
            <a:r>
              <a:rPr lang="en-US" b="1" dirty="0"/>
              <a:t>Recap previous lecture</a:t>
            </a:r>
          </a:p>
        </p:txBody>
      </p:sp>
      <p:sp>
        <p:nvSpPr>
          <p:cNvPr id="7" name="Subtitle 6">
            <a:extLst>
              <a:ext uri="{FF2B5EF4-FFF2-40B4-BE49-F238E27FC236}">
                <a16:creationId xmlns:a16="http://schemas.microsoft.com/office/drawing/2014/main" id="{5D537838-D729-4FDB-92FB-3356CE49B10D}"/>
              </a:ext>
            </a:extLst>
          </p:cNvPr>
          <p:cNvSpPr>
            <a:spLocks noGrp="1"/>
          </p:cNvSpPr>
          <p:nvPr>
            <p:ph type="subTitle" idx="1"/>
          </p:nvPr>
        </p:nvSpPr>
        <p:spPr/>
        <p:txBody>
          <a:bodyPr/>
          <a:lstStyle/>
          <a:p>
            <a:r>
              <a:rPr lang="en-US" dirty="0"/>
              <a:t>Monte Carlo integration I</a:t>
            </a:r>
          </a:p>
        </p:txBody>
      </p:sp>
    </p:spTree>
    <p:extLst>
      <p:ext uri="{BB962C8B-B14F-4D97-AF65-F5344CB8AC3E}">
        <p14:creationId xmlns:p14="http://schemas.microsoft.com/office/powerpoint/2010/main" val="4020106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r>
              <a:rPr lang="en-US" sz="3200" dirty="0"/>
              <a:t>Importance sampling from the </a:t>
            </a:r>
            <a:r>
              <a:rPr lang="en-US" dirty="0"/>
              <a:t>physically-plausible </a:t>
            </a:r>
            <a:r>
              <a:rPr lang="en-US" sz="3200" dirty="0"/>
              <a:t>Phong BRDF</a:t>
            </a:r>
          </a:p>
        </p:txBody>
      </p:sp>
      <p:sp>
        <p:nvSpPr>
          <p:cNvPr id="313347" name="Rectangle 3"/>
          <p:cNvSpPr>
            <a:spLocks noGrp="1" noChangeArrowheads="1"/>
          </p:cNvSpPr>
          <p:nvPr>
            <p:ph type="body" idx="1"/>
          </p:nvPr>
        </p:nvSpPr>
        <p:spPr/>
        <p:txBody>
          <a:bodyPr/>
          <a:lstStyle/>
          <a:p>
            <a:pPr marL="457200" indent="-457200">
              <a:lnSpc>
                <a:spcPct val="90000"/>
              </a:lnSpc>
            </a:pPr>
            <a:r>
              <a:rPr lang="en-US" dirty="0"/>
              <a:t>Ray hits a surface with a Phong BRDF</a:t>
            </a:r>
            <a:r>
              <a:rPr lang="cs-CZ" dirty="0"/>
              <a:t>. </a:t>
            </a:r>
            <a:r>
              <a:rPr lang="en-US" dirty="0"/>
              <a:t>How do we generate a ray direction proportional to the BRDF lobe</a:t>
            </a:r>
            <a:r>
              <a:rPr lang="cs-CZ" dirty="0"/>
              <a:t>?</a:t>
            </a:r>
          </a:p>
          <a:p>
            <a:pPr marL="457200" indent="-457200">
              <a:lnSpc>
                <a:spcPct val="90000"/>
              </a:lnSpc>
            </a:pPr>
            <a:endParaRPr lang="en-US" dirty="0"/>
          </a:p>
          <a:p>
            <a:pPr marL="457200" indent="-457200">
              <a:lnSpc>
                <a:spcPct val="90000"/>
              </a:lnSpc>
            </a:pPr>
            <a:r>
              <a:rPr lang="en-US" dirty="0"/>
              <a:t>Procedure</a:t>
            </a:r>
            <a:endParaRPr lang="cs-CZ" dirty="0"/>
          </a:p>
          <a:p>
            <a:pPr marL="700088" lvl="1" indent="-381000">
              <a:lnSpc>
                <a:spcPct val="90000"/>
              </a:lnSpc>
              <a:buFont typeface="Wingdings" pitchFamily="2" charset="2"/>
              <a:buAutoNum type="arabicPeriod"/>
            </a:pPr>
            <a:endParaRPr lang="en-US" dirty="0"/>
          </a:p>
          <a:p>
            <a:pPr marL="700088" lvl="1" indent="-381000">
              <a:lnSpc>
                <a:spcPct val="90000"/>
              </a:lnSpc>
              <a:buFont typeface="Wingdings" pitchFamily="2" charset="2"/>
              <a:buAutoNum type="arabicPeriod"/>
            </a:pPr>
            <a:r>
              <a:rPr lang="en-US" dirty="0"/>
              <a:t>Choose the </a:t>
            </a:r>
            <a:r>
              <a:rPr lang="cs-CZ" dirty="0"/>
              <a:t>BRDF </a:t>
            </a:r>
            <a:r>
              <a:rPr lang="en-US" dirty="0"/>
              <a:t>component</a:t>
            </a:r>
            <a:r>
              <a:rPr lang="cs-CZ" dirty="0"/>
              <a:t> (</a:t>
            </a:r>
            <a:r>
              <a:rPr lang="en-US" dirty="0"/>
              <a:t>diffuse reflection, specular reflection, possibly refraction</a:t>
            </a:r>
            <a:r>
              <a:rPr lang="cs-CZ" dirty="0"/>
              <a:t>)</a:t>
            </a:r>
          </a:p>
          <a:p>
            <a:pPr marL="700088" lvl="1" indent="-381000">
              <a:lnSpc>
                <a:spcPct val="90000"/>
              </a:lnSpc>
              <a:buFont typeface="Wingdings" pitchFamily="2" charset="2"/>
              <a:buAutoNum type="arabicPeriod"/>
            </a:pPr>
            <a:endParaRPr lang="en-US" dirty="0"/>
          </a:p>
          <a:p>
            <a:pPr marL="700088" lvl="1" indent="-381000">
              <a:lnSpc>
                <a:spcPct val="90000"/>
              </a:lnSpc>
              <a:buFont typeface="Wingdings" pitchFamily="2" charset="2"/>
              <a:buAutoNum type="arabicPeriod"/>
            </a:pPr>
            <a:r>
              <a:rPr lang="en-US" dirty="0"/>
              <a:t>Sample direction from the selected component</a:t>
            </a:r>
          </a:p>
          <a:p>
            <a:pPr marL="700088" lvl="1" indent="-381000">
              <a:lnSpc>
                <a:spcPct val="90000"/>
              </a:lnSpc>
              <a:buFont typeface="Wingdings" pitchFamily="2" charset="2"/>
              <a:buAutoNum type="arabicPeriod"/>
            </a:pPr>
            <a:endParaRPr lang="en-US" dirty="0"/>
          </a:p>
          <a:p>
            <a:pPr marL="700088" lvl="1" indent="-381000">
              <a:lnSpc>
                <a:spcPct val="90000"/>
              </a:lnSpc>
              <a:buFont typeface="Wingdings" pitchFamily="2" charset="2"/>
              <a:buAutoNum type="arabicPeriod"/>
            </a:pPr>
            <a:r>
              <a:rPr lang="en-US" dirty="0"/>
              <a:t>Evaluate the total </a:t>
            </a:r>
            <a:r>
              <a:rPr lang="cs-CZ" dirty="0"/>
              <a:t>PDF </a:t>
            </a:r>
            <a:r>
              <a:rPr lang="en-US" dirty="0"/>
              <a:t>and </a:t>
            </a:r>
            <a:r>
              <a:rPr lang="cs-CZ" dirty="0"/>
              <a:t>BRDF</a:t>
            </a: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20</a:t>
            </a:fld>
            <a:endParaRPr lang="en-US" altLang="en-US"/>
          </a:p>
        </p:txBody>
      </p:sp>
      <p:sp>
        <p:nvSpPr>
          <p:cNvPr id="5" name="Zástupný symbol pro zápatí 4"/>
          <p:cNvSpPr>
            <a:spLocks noGrp="1"/>
          </p:cNvSpPr>
          <p:nvPr>
            <p:ph type="ftr" sz="quarter" idx="11"/>
          </p:nvPr>
        </p:nvSpPr>
        <p:spPr/>
        <p:txBody>
          <a:bodyPr/>
          <a:lstStyle/>
          <a:p>
            <a:pPr>
              <a:defRPr/>
            </a:pPr>
            <a:r>
              <a:rPr lang="en-US" altLang="en-US"/>
              <a:t>Advanced 3D Graphics (NPGR010) - J. Vorba 2020, created by J. Křivánek 2015</a:t>
            </a:r>
          </a:p>
        </p:txBody>
      </p:sp>
    </p:spTree>
    <p:extLst>
      <p:ext uri="{BB962C8B-B14F-4D97-AF65-F5344CB8AC3E}">
        <p14:creationId xmlns:p14="http://schemas.microsoft.com/office/powerpoint/2010/main" val="221670445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457200" y="277813"/>
            <a:ext cx="8147248" cy="1139825"/>
          </a:xfrm>
        </p:spPr>
        <p:txBody>
          <a:bodyPr/>
          <a:lstStyle/>
          <a:p>
            <a:r>
              <a:rPr lang="en-US" dirty="0"/>
              <a:t>Recap: P</a:t>
            </a:r>
            <a:r>
              <a:rPr lang="en-US" sz="3200" dirty="0"/>
              <a:t>hysically-plausible Phong BRDF</a:t>
            </a:r>
          </a:p>
        </p:txBody>
      </p:sp>
      <p:sp>
        <p:nvSpPr>
          <p:cNvPr id="314371" name="Rectangle 3"/>
          <p:cNvSpPr>
            <a:spLocks noGrp="1" noChangeArrowheads="1"/>
          </p:cNvSpPr>
          <p:nvPr>
            <p:ph type="body" idx="1"/>
          </p:nvPr>
        </p:nvSpPr>
        <p:spPr/>
        <p:txBody>
          <a:bodyPr/>
          <a:lstStyle/>
          <a:p>
            <a:pPr marL="457200" indent="-457200"/>
            <a:endParaRPr lang="cs-CZ" dirty="0"/>
          </a:p>
          <a:p>
            <a:pPr marL="457200" indent="-457200"/>
            <a:endParaRPr lang="cs-CZ" dirty="0"/>
          </a:p>
          <a:p>
            <a:pPr marL="457200" indent="-457200"/>
            <a:r>
              <a:rPr lang="en-US" dirty="0"/>
              <a:t>Where</a:t>
            </a:r>
            <a:endParaRPr lang="cs-CZ" dirty="0"/>
          </a:p>
          <a:p>
            <a:pPr marL="457200" indent="-457200"/>
            <a:endParaRPr lang="cs-CZ" dirty="0"/>
          </a:p>
          <a:p>
            <a:pPr marL="457200" indent="-457200"/>
            <a:endParaRPr lang="cs-CZ" dirty="0"/>
          </a:p>
          <a:p>
            <a:pPr marL="457200" indent="-457200"/>
            <a:endParaRPr lang="cs-CZ" dirty="0"/>
          </a:p>
          <a:p>
            <a:pPr marL="457200" indent="-457200"/>
            <a:r>
              <a:rPr lang="en-US" dirty="0"/>
              <a:t>Energy conservation</a:t>
            </a:r>
            <a:r>
              <a:rPr lang="cs-CZ" dirty="0"/>
              <a:t>:</a:t>
            </a:r>
            <a:endParaRPr lang="en-US" dirty="0"/>
          </a:p>
        </p:txBody>
      </p:sp>
      <mc:AlternateContent xmlns:mc="http://schemas.openxmlformats.org/markup-compatibility/2006" xmlns:a14="http://schemas.microsoft.com/office/drawing/2010/main">
        <mc:Choice Requires="a14">
          <p:sp>
            <p:nvSpPr>
              <p:cNvPr id="314372" name="Object 4"/>
              <p:cNvSpPr txBox="1"/>
              <p:nvPr/>
            </p:nvSpPr>
            <p:spPr bwMode="auto">
              <a:xfrm>
                <a:off x="457200" y="1649343"/>
                <a:ext cx="8147247" cy="784225"/>
              </a:xfrm>
              <a:prstGeom prst="rect">
                <a:avLst/>
              </a:prstGeom>
              <a:noFill/>
            </p:spPr>
            <p:txBody>
              <a:bodyPr>
                <a:normAutofit/>
              </a:bodyPr>
              <a:lstStyle/>
              <a:p>
                <a:pPr algn="ctr"/>
                <a14:m>
                  <m:oMathPara xmlns:m="http://schemas.openxmlformats.org/officeDocument/2006/math">
                    <m:oMathParaPr>
                      <m:jc m:val="center"/>
                    </m:oMathParaPr>
                    <m:oMath xmlns:m="http://schemas.openxmlformats.org/officeDocument/2006/math">
                      <m:sSubSup>
                        <m:sSubSupPr>
                          <m:ctrlPr>
                            <a:rPr lang="en-US" sz="2000" i="1" smtClean="0">
                              <a:solidFill>
                                <a:srgbClr val="000000"/>
                              </a:solidFill>
                              <a:latin typeface="Cambria Math" panose="02040503050406030204" pitchFamily="18" charset="0"/>
                            </a:rPr>
                          </m:ctrlPr>
                        </m:sSubSupPr>
                        <m:e>
                          <m:r>
                            <a:rPr lang="en-US" sz="2000" i="1">
                              <a:solidFill>
                                <a:srgbClr val="000000"/>
                              </a:solidFill>
                              <a:latin typeface="Cambria Math" panose="02040503050406030204" pitchFamily="18" charset="0"/>
                            </a:rPr>
                            <m:t>𝑓</m:t>
                          </m:r>
                        </m:e>
                        <m:sub>
                          <m:r>
                            <a:rPr lang="en-US" sz="2000" i="1">
                              <a:solidFill>
                                <a:srgbClr val="000000"/>
                              </a:solidFill>
                              <a:latin typeface="Cambria Math" panose="02040503050406030204" pitchFamily="18" charset="0"/>
                            </a:rPr>
                            <m:t>𝑟</m:t>
                          </m:r>
                        </m:sub>
                        <m:sup>
                          <m:r>
                            <m:rPr>
                              <m:nor/>
                            </m:rPr>
                            <a:rPr lang="en-US" sz="2000" i="0">
                              <a:solidFill>
                                <a:srgbClr val="000000"/>
                              </a:solidFill>
                              <a:latin typeface="Cambria Math" panose="02040503050406030204" pitchFamily="18" charset="0"/>
                            </a:rPr>
                            <m:t>Phong</m:t>
                          </m:r>
                        </m:sup>
                      </m:sSubSup>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i</m:t>
                          </m:r>
                          <m:r>
                            <m:rPr>
                              <m:sty m:val="p"/>
                            </m:rPr>
                            <a:rPr lang="en-US" sz="2000" b="0" i="0" smtClean="0">
                              <a:solidFill>
                                <a:srgbClr val="000000"/>
                              </a:solidFill>
                              <a:latin typeface="Cambria Math" panose="02040503050406030204" pitchFamily="18" charset="0"/>
                            </a:rPr>
                            <m:t>n</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o</m:t>
                          </m:r>
                          <m:r>
                            <m:rPr>
                              <m:sty m:val="p"/>
                            </m:rPr>
                            <a:rPr lang="en-US" sz="2000" b="0" i="0" smtClean="0">
                              <a:solidFill>
                                <a:srgbClr val="000000"/>
                              </a:solidFill>
                              <a:latin typeface="Cambria Math" panose="02040503050406030204" pitchFamily="18" charset="0"/>
                            </a:rPr>
                            <m:t>ut</m:t>
                          </m:r>
                        </m:sub>
                      </m:sSub>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𝜌</m:t>
                              </m:r>
                            </m:e>
                            <m:sub>
                              <m:r>
                                <m:rPr>
                                  <m:sty m:val="p"/>
                                </m:rPr>
                                <a:rPr lang="en-US" sz="2000" i="0">
                                  <a:solidFill>
                                    <a:srgbClr val="000000"/>
                                  </a:solidFill>
                                  <a:latin typeface="Cambria Math" panose="02040503050406030204" pitchFamily="18" charset="0"/>
                                </a:rPr>
                                <m:t>d</m:t>
                              </m:r>
                            </m:sub>
                          </m:sSub>
                        </m:num>
                        <m:den>
                          <m:r>
                            <a:rPr lang="en-US" sz="2000" i="1">
                              <a:solidFill>
                                <a:srgbClr val="000000"/>
                              </a:solidFill>
                              <a:latin typeface="Cambria Math" panose="02040503050406030204" pitchFamily="18" charset="0"/>
                            </a:rPr>
                            <m:t>𝜋</m:t>
                          </m:r>
                        </m:den>
                      </m:f>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𝑛</m:t>
                          </m:r>
                          <m:r>
                            <a:rPr lang="en-US" sz="2000" i="1">
                              <a:solidFill>
                                <a:srgbClr val="000000"/>
                              </a:solidFill>
                              <a:latin typeface="Cambria Math" panose="02040503050406030204" pitchFamily="18" charset="0"/>
                            </a:rPr>
                            <m:t>+2</m:t>
                          </m:r>
                        </m:num>
                        <m:den>
                          <m:r>
                            <a:rPr lang="en-US" sz="2000" i="1">
                              <a:solidFill>
                                <a:srgbClr val="000000"/>
                              </a:solidFill>
                              <a:latin typeface="Cambria Math" panose="02040503050406030204" pitchFamily="18" charset="0"/>
                            </a:rPr>
                            <m:t>2</m:t>
                          </m:r>
                          <m:r>
                            <a:rPr lang="en-US" sz="2000" i="1">
                              <a:solidFill>
                                <a:srgbClr val="000000"/>
                              </a:solidFill>
                              <a:latin typeface="Cambria Math" panose="02040503050406030204" pitchFamily="18" charset="0"/>
                            </a:rPr>
                            <m:t>𝜋</m:t>
                          </m:r>
                        </m:den>
                      </m:f>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𝜌</m:t>
                          </m:r>
                        </m:e>
                        <m:sub>
                          <m:r>
                            <m:rPr>
                              <m:sty m:val="p"/>
                            </m:rPr>
                            <a:rPr lang="en-US" sz="2000" i="0">
                              <a:solidFill>
                                <a:srgbClr val="000000"/>
                              </a:solidFill>
                              <a:latin typeface="Cambria Math" panose="02040503050406030204" pitchFamily="18" charset="0"/>
                            </a:rPr>
                            <m:t>s</m:t>
                          </m:r>
                        </m:sub>
                      </m:sSub>
                      <m:func>
                        <m:funcPr>
                          <m:ctrlPr>
                            <a:rPr lang="en-US" sz="2000" i="1">
                              <a:solidFill>
                                <a:srgbClr val="000000"/>
                              </a:solidFill>
                              <a:latin typeface="Cambria Math" panose="02040503050406030204" pitchFamily="18" charset="0"/>
                            </a:rPr>
                          </m:ctrlPr>
                        </m:funcPr>
                        <m:fName>
                          <m:r>
                            <m:rPr>
                              <m:sty m:val="p"/>
                            </m:rPr>
                            <a:rPr lang="en-US" sz="2000" i="0">
                              <a:solidFill>
                                <a:srgbClr val="000000"/>
                              </a:solidFill>
                              <a:latin typeface="Cambria Math" panose="02040503050406030204" pitchFamily="18" charset="0"/>
                            </a:rPr>
                            <m:t>max</m:t>
                          </m:r>
                        </m:fName>
                        <m:e>
                          <m:r>
                            <a:rPr lang="en-US" sz="2000" i="1">
                              <a:solidFill>
                                <a:srgbClr val="000000"/>
                              </a:solidFill>
                              <a:latin typeface="Cambria Math" panose="02040503050406030204" pitchFamily="18" charset="0"/>
                            </a:rPr>
                            <m:t>{</m:t>
                          </m:r>
                        </m:e>
                      </m:func>
                      <m:r>
                        <a:rPr lang="en-US" sz="2000" i="1">
                          <a:solidFill>
                            <a:srgbClr val="000000"/>
                          </a:solidFill>
                          <a:latin typeface="Cambria Math" panose="02040503050406030204" pitchFamily="18" charset="0"/>
                        </a:rPr>
                        <m:t>0,</m:t>
                      </m:r>
                      <m:func>
                        <m:funcPr>
                          <m:ctrlPr>
                            <a:rPr lang="en-US" sz="2000" i="1">
                              <a:solidFill>
                                <a:srgbClr val="000000"/>
                              </a:solidFill>
                              <a:latin typeface="Cambria Math" panose="02040503050406030204" pitchFamily="18" charset="0"/>
                            </a:rPr>
                          </m:ctrlPr>
                        </m:funcPr>
                        <m:fName>
                          <m:r>
                            <m:rPr>
                              <m:sty m:val="p"/>
                            </m:rPr>
                            <a:rPr lang="en-US" sz="2000" i="0">
                              <a:solidFill>
                                <a:srgbClr val="000000"/>
                              </a:solidFill>
                              <a:latin typeface="Cambria Math" panose="02040503050406030204" pitchFamily="18" charset="0"/>
                            </a:rPr>
                            <m:t>cos</m:t>
                          </m:r>
                        </m:fName>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𝜃</m:t>
                              </m:r>
                            </m:e>
                            <m:sub>
                              <m:r>
                                <m:rPr>
                                  <m:sty m:val="p"/>
                                </m:rPr>
                                <a:rPr lang="en-US" sz="2000" i="0">
                                  <a:solidFill>
                                    <a:srgbClr val="000000"/>
                                  </a:solidFill>
                                  <a:latin typeface="Cambria Math" panose="02040503050406030204" pitchFamily="18" charset="0"/>
                                </a:rPr>
                                <m:t>r</m:t>
                              </m:r>
                              <m:r>
                                <m:rPr>
                                  <m:sty m:val="p"/>
                                </m:rPr>
                                <a:rPr lang="en-US" sz="2000" b="0" i="0" smtClean="0">
                                  <a:solidFill>
                                    <a:srgbClr val="000000"/>
                                  </a:solidFill>
                                  <a:latin typeface="Cambria Math" panose="02040503050406030204" pitchFamily="18" charset="0"/>
                                </a:rPr>
                                <m:t>efl</m:t>
                              </m:r>
                            </m:sub>
                          </m:sSub>
                        </m:e>
                      </m:func>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m:t>
                          </m:r>
                        </m:e>
                        <m:sup>
                          <m:r>
                            <a:rPr lang="en-US" sz="2000" i="1">
                              <a:solidFill>
                                <a:srgbClr val="000000"/>
                              </a:solidFill>
                              <a:latin typeface="Cambria Math" panose="02040503050406030204" pitchFamily="18" charset="0"/>
                            </a:rPr>
                            <m:t>𝑛</m:t>
                          </m:r>
                        </m:sup>
                      </m:sSup>
                    </m:oMath>
                  </m:oMathPara>
                </a14:m>
                <a:endParaRPr lang="en-US" sz="2000" dirty="0"/>
              </a:p>
            </p:txBody>
          </p:sp>
        </mc:Choice>
        <mc:Fallback xmlns="">
          <p:sp>
            <p:nvSpPr>
              <p:cNvPr id="314372" name="Object 4"/>
              <p:cNvSpPr txBox="1">
                <a:spLocks noRot="1" noChangeAspect="1" noMove="1" noResize="1" noEditPoints="1" noAdjustHandles="1" noChangeArrowheads="1" noChangeShapeType="1" noTextEdit="1"/>
              </p:cNvSpPr>
              <p:nvPr/>
            </p:nvSpPr>
            <p:spPr bwMode="auto">
              <a:xfrm>
                <a:off x="457200" y="1649343"/>
                <a:ext cx="8147247" cy="78422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4373" name="Object 5"/>
              <p:cNvSpPr txBox="1"/>
              <p:nvPr/>
            </p:nvSpPr>
            <p:spPr bwMode="auto">
              <a:xfrm>
                <a:off x="457200" y="2924175"/>
                <a:ext cx="8229600" cy="958850"/>
              </a:xfrm>
              <a:prstGeom prst="rect">
                <a:avLst/>
              </a:prstGeom>
              <a:noFill/>
              <a:ln>
                <a:noFill/>
              </a:ln>
              <a:effectLst/>
            </p:spPr>
            <p:txBody>
              <a:bodyPr>
                <a:noAutofit/>
              </a:bodyPr>
              <a:lstStyle/>
              <a:p>
                <a:pPr algn="r"/>
                <a14:m>
                  <m:oMathPara xmlns:m="http://schemas.openxmlformats.org/officeDocument/2006/math">
                    <m:oMathParaPr>
                      <m:jc m:val="center"/>
                    </m:oMathParaPr>
                    <m:oMath xmlns:m="http://schemas.openxmlformats.org/officeDocument/2006/math">
                      <m:func>
                        <m:funcPr>
                          <m:ctrlPr>
                            <a:rPr lang="en-US" sz="2000" i="1" smtClean="0">
                              <a:solidFill>
                                <a:srgbClr val="000000"/>
                              </a:solidFill>
                              <a:latin typeface="Cambria Math" panose="02040503050406030204" pitchFamily="18" charset="0"/>
                            </a:rPr>
                          </m:ctrlPr>
                        </m:funcPr>
                        <m:fName>
                          <m:r>
                            <m:rPr>
                              <m:sty m:val="p"/>
                            </m:rPr>
                            <a:rPr lang="en-US" sz="2000" i="0">
                              <a:solidFill>
                                <a:srgbClr val="000000"/>
                              </a:solidFill>
                              <a:latin typeface="Cambria Math" panose="02040503050406030204" pitchFamily="18" charset="0"/>
                            </a:rPr>
                            <m:t>cos</m:t>
                          </m:r>
                        </m:fName>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𝜃</m:t>
                              </m:r>
                            </m:e>
                            <m:sub>
                              <m:r>
                                <m:rPr>
                                  <m:sty m:val="p"/>
                                </m:rPr>
                                <a:rPr lang="en-US" sz="2000" i="0">
                                  <a:solidFill>
                                    <a:srgbClr val="000000"/>
                                  </a:solidFill>
                                  <a:latin typeface="Cambria Math" panose="02040503050406030204" pitchFamily="18" charset="0"/>
                                </a:rPr>
                                <m:t>r</m:t>
                              </m:r>
                              <m:r>
                                <m:rPr>
                                  <m:sty m:val="p"/>
                                </m:rPr>
                                <a:rPr lang="en-US" sz="2000" b="0" i="0" smtClean="0">
                                  <a:solidFill>
                                    <a:srgbClr val="000000"/>
                                  </a:solidFill>
                                  <a:latin typeface="Cambria Math" panose="02040503050406030204" pitchFamily="18" charset="0"/>
                                </a:rPr>
                                <m:t>efl</m:t>
                              </m:r>
                            </m:sub>
                          </m:sSub>
                        </m:e>
                      </m:func>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o</m:t>
                          </m:r>
                          <m:r>
                            <m:rPr>
                              <m:sty m:val="p"/>
                            </m:rPr>
                            <a:rPr lang="en-US" sz="2000" b="0" i="0" smtClean="0">
                              <a:solidFill>
                                <a:srgbClr val="000000"/>
                              </a:solidFill>
                              <a:latin typeface="Cambria Math" panose="02040503050406030204" pitchFamily="18" charset="0"/>
                            </a:rPr>
                            <m:t>ut</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r</m:t>
                          </m:r>
                          <m:r>
                            <m:rPr>
                              <m:sty m:val="p"/>
                            </m:rPr>
                            <a:rPr lang="en-US" sz="2000" b="0" i="0" smtClean="0">
                              <a:solidFill>
                                <a:srgbClr val="000000"/>
                              </a:solidFill>
                              <a:latin typeface="Cambria Math" panose="02040503050406030204" pitchFamily="18" charset="0"/>
                            </a:rPr>
                            <m:t>efl</m:t>
                          </m:r>
                        </m:sub>
                      </m:sSub>
                    </m:oMath>
                  </m:oMathPara>
                </a14:m>
                <a:endParaRPr lang="en-US" sz="2000" i="0" dirty="0">
                  <a:solidFill>
                    <a:srgbClr val="000000"/>
                  </a:solidFill>
                  <a:latin typeface="Cambria Math" panose="02040503050406030204" pitchFamily="18" charset="0"/>
                </a:endParaRPr>
              </a:p>
              <a:p>
                <a:pPr algn="r"/>
                <a:br>
                  <a:rPr lang="en-US" sz="2000" i="0" dirty="0">
                    <a:solidFill>
                      <a:srgbClr val="000000"/>
                    </a:solidFill>
                    <a:latin typeface="Cambria Math" panose="02040503050406030204" pitchFamily="18" charset="0"/>
                  </a:rPr>
                </a:br>
                <a14:m>
                  <m:oMathPara xmlns:m="http://schemas.openxmlformats.org/officeDocument/2006/math">
                    <m:oMathParaPr>
                      <m:jc m:val="center"/>
                    </m:oMathParaPr>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r</m:t>
                          </m:r>
                          <m:r>
                            <m:rPr>
                              <m:sty m:val="p"/>
                            </m:rPr>
                            <a:rPr lang="en-US" sz="2000" b="0" i="0" smtClean="0">
                              <a:solidFill>
                                <a:srgbClr val="000000"/>
                              </a:solidFill>
                              <a:latin typeface="Cambria Math" panose="02040503050406030204" pitchFamily="18" charset="0"/>
                            </a:rPr>
                            <m:t>efl</m:t>
                          </m:r>
                        </m:sub>
                      </m:sSub>
                      <m:r>
                        <a:rPr lang="en-US" sz="2000" i="1">
                          <a:solidFill>
                            <a:srgbClr val="000000"/>
                          </a:solidFill>
                          <a:latin typeface="Cambria Math" panose="02040503050406030204" pitchFamily="18" charset="0"/>
                        </a:rPr>
                        <m:t>=2(</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i</m:t>
                          </m:r>
                          <m:r>
                            <m:rPr>
                              <m:sty m:val="p"/>
                            </m:rPr>
                            <a:rPr lang="en-US" sz="2000" b="0" i="0" smtClean="0">
                              <a:solidFill>
                                <a:srgbClr val="000000"/>
                              </a:solidFill>
                              <a:latin typeface="Cambria Math" panose="02040503050406030204" pitchFamily="18" charset="0"/>
                            </a:rPr>
                            <m:t>n</m:t>
                          </m:r>
                        </m:sub>
                      </m:sSub>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𝐧</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𝐧</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i</m:t>
                          </m:r>
                          <m:r>
                            <m:rPr>
                              <m:sty m:val="p"/>
                            </m:rPr>
                            <a:rPr lang="en-US" sz="2000" b="0" i="0" smtClean="0">
                              <a:solidFill>
                                <a:srgbClr val="000000"/>
                              </a:solidFill>
                              <a:latin typeface="Cambria Math" panose="02040503050406030204" pitchFamily="18" charset="0"/>
                            </a:rPr>
                            <m:t>n</m:t>
                          </m:r>
                        </m:sub>
                      </m:sSub>
                    </m:oMath>
                  </m:oMathPara>
                </a14:m>
                <a:endParaRPr lang="en-US" sz="2000" dirty="0"/>
              </a:p>
            </p:txBody>
          </p:sp>
        </mc:Choice>
        <mc:Fallback xmlns="">
          <p:sp>
            <p:nvSpPr>
              <p:cNvPr id="314373" name="Object 5"/>
              <p:cNvSpPr txBox="1">
                <a:spLocks noRot="1" noChangeAspect="1" noMove="1" noResize="1" noEditPoints="1" noAdjustHandles="1" noChangeArrowheads="1" noChangeShapeType="1" noTextEdit="1"/>
              </p:cNvSpPr>
              <p:nvPr/>
            </p:nvSpPr>
            <p:spPr bwMode="auto">
              <a:xfrm>
                <a:off x="457200" y="2924175"/>
                <a:ext cx="8229600" cy="958850"/>
              </a:xfrm>
              <a:prstGeom prst="rect">
                <a:avLst/>
              </a:prstGeom>
              <a:blipFill>
                <a:blip r:embed="rId3"/>
                <a:stretch>
                  <a:fillRect b="-11465"/>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4374" name="Object 6"/>
              <p:cNvSpPr txBox="1"/>
              <p:nvPr/>
            </p:nvSpPr>
            <p:spPr bwMode="auto">
              <a:xfrm>
                <a:off x="457200" y="4868863"/>
                <a:ext cx="8147247" cy="479425"/>
              </a:xfrm>
              <a:prstGeom prst="rect">
                <a:avLst/>
              </a:prstGeom>
              <a:noFill/>
              <a:ln>
                <a:noFill/>
              </a:ln>
              <a:effectLst/>
            </p:spPr>
            <p:txBody>
              <a:bodyPr>
                <a:noAutofit/>
              </a:bodyPr>
              <a:lstStyle/>
              <a:p>
                <a:pPr algn="ctr"/>
                <a14:m>
                  <m:oMathPara xmlns:m="http://schemas.openxmlformats.org/officeDocument/2006/math">
                    <m:oMathParaPr>
                      <m:jc m:val="center"/>
                    </m:oMathParaPr>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𝜌</m:t>
                          </m:r>
                        </m:e>
                        <m:sub>
                          <m:r>
                            <m:rPr>
                              <m:sty m:val="p"/>
                            </m:rPr>
                            <a:rPr lang="en-US" sz="2000" i="0">
                              <a:solidFill>
                                <a:srgbClr val="000000"/>
                              </a:solidFill>
                              <a:latin typeface="Cambria Math" panose="02040503050406030204" pitchFamily="18" charset="0"/>
                            </a:rPr>
                            <m:t>d</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𝜌</m:t>
                          </m:r>
                        </m:e>
                        <m:sub>
                          <m:r>
                            <m:rPr>
                              <m:sty m:val="p"/>
                            </m:rPr>
                            <a:rPr lang="en-US" sz="2000" i="0">
                              <a:solidFill>
                                <a:srgbClr val="000000"/>
                              </a:solidFill>
                              <a:latin typeface="Cambria Math" panose="02040503050406030204" pitchFamily="18" charset="0"/>
                            </a:rPr>
                            <m:t>s</m:t>
                          </m:r>
                        </m:sub>
                      </m:sSub>
                      <m:r>
                        <a:rPr lang="en-US" sz="2000" i="1">
                          <a:solidFill>
                            <a:srgbClr val="000000"/>
                          </a:solidFill>
                          <a:latin typeface="Cambria Math" panose="02040503050406030204" pitchFamily="18" charset="0"/>
                        </a:rPr>
                        <m:t>≤1</m:t>
                      </m:r>
                    </m:oMath>
                  </m:oMathPara>
                </a14:m>
                <a:endParaRPr lang="en-US" sz="2000" dirty="0"/>
              </a:p>
            </p:txBody>
          </p:sp>
        </mc:Choice>
        <mc:Fallback xmlns="">
          <p:sp>
            <p:nvSpPr>
              <p:cNvPr id="314374" name="Object 6"/>
              <p:cNvSpPr txBox="1">
                <a:spLocks noRot="1" noChangeAspect="1" noMove="1" noResize="1" noEditPoints="1" noAdjustHandles="1" noChangeArrowheads="1" noChangeShapeType="1" noTextEdit="1"/>
              </p:cNvSpPr>
              <p:nvPr/>
            </p:nvSpPr>
            <p:spPr bwMode="auto">
              <a:xfrm>
                <a:off x="457200" y="4868863"/>
                <a:ext cx="8147247" cy="479425"/>
              </a:xfrm>
              <a:prstGeom prst="rect">
                <a:avLst/>
              </a:prstGeom>
              <a:blipFill>
                <a:blip r:embed="rId4"/>
                <a:stretch>
                  <a:fillRect/>
                </a:stretch>
              </a:blipFill>
              <a:ln>
                <a:noFill/>
              </a:ln>
              <a:effectLst/>
            </p:spPr>
            <p:txBody>
              <a:bodyPr/>
              <a:lstStyle/>
              <a:p>
                <a:r>
                  <a:rPr lang="en-US">
                    <a:noFill/>
                  </a:rPr>
                  <a:t> </a:t>
                </a:r>
              </a:p>
            </p:txBody>
          </p:sp>
        </mc:Fallback>
      </mc:AlternateContent>
      <p:sp>
        <p:nvSpPr>
          <p:cNvPr id="7" name="Zástupný symbol pro číslo snímku 6"/>
          <p:cNvSpPr>
            <a:spLocks noGrp="1"/>
          </p:cNvSpPr>
          <p:nvPr>
            <p:ph type="sldNum" sz="quarter" idx="12"/>
          </p:nvPr>
        </p:nvSpPr>
        <p:spPr/>
        <p:txBody>
          <a:bodyPr/>
          <a:lstStyle/>
          <a:p>
            <a:pPr>
              <a:defRPr/>
            </a:pPr>
            <a:fld id="{81494967-73EE-4A75-A827-47B02327E019}" type="slidenum">
              <a:rPr lang="en-US" altLang="en-US" smtClean="0"/>
              <a:pPr>
                <a:defRPr/>
              </a:pPr>
              <a:t>21</a:t>
            </a:fld>
            <a:endParaRPr lang="en-US" altLang="en-US"/>
          </a:p>
        </p:txBody>
      </p:sp>
      <p:sp>
        <p:nvSpPr>
          <p:cNvPr id="8" name="Zástupný symbol pro zápatí 7"/>
          <p:cNvSpPr>
            <a:spLocks noGrp="1"/>
          </p:cNvSpPr>
          <p:nvPr>
            <p:ph type="ftr" sz="quarter" idx="11"/>
          </p:nvPr>
        </p:nvSpPr>
        <p:spPr/>
        <p:txBody>
          <a:bodyPr/>
          <a:lstStyle/>
          <a:p>
            <a:pPr>
              <a:defRPr/>
            </a:pPr>
            <a:r>
              <a:rPr lang="en-US" altLang="en-US"/>
              <a:t>Advanced 3D Graphics (NPGR010) - J. Vorba 2020, created by J. Křivánek 2015</a:t>
            </a:r>
          </a:p>
        </p:txBody>
      </p:sp>
    </p:spTree>
    <p:extLst>
      <p:ext uri="{BB962C8B-B14F-4D97-AF65-F5344CB8AC3E}">
        <p14:creationId xmlns:p14="http://schemas.microsoft.com/office/powerpoint/2010/main" val="224410808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r>
              <a:rPr lang="en-US" dirty="0"/>
              <a:t>Selection of the BRDF component</a:t>
            </a:r>
          </a:p>
        </p:txBody>
      </p:sp>
      <p:sp>
        <p:nvSpPr>
          <p:cNvPr id="315395" name="Rectangle 3"/>
          <p:cNvSpPr>
            <a:spLocks noGrp="1" noChangeArrowheads="1"/>
          </p:cNvSpPr>
          <p:nvPr>
            <p:ph type="body" idx="1"/>
          </p:nvPr>
        </p:nvSpPr>
        <p:spPr>
          <a:xfrm>
            <a:off x="457200" y="1556792"/>
            <a:ext cx="8686800" cy="4530725"/>
          </a:xfrm>
        </p:spPr>
        <p:txBody>
          <a:bodyPr/>
          <a:lstStyle/>
          <a:p>
            <a:pPr lvl="1">
              <a:buFont typeface="Wingdings" pitchFamily="2" charset="2"/>
              <a:buNone/>
            </a:pPr>
            <a:r>
              <a:rPr lang="en-US" sz="1600" dirty="0">
                <a:solidFill>
                  <a:srgbClr val="0000FF"/>
                </a:solidFill>
                <a:latin typeface="Courier New" pitchFamily="49" charset="0"/>
              </a:rPr>
              <a:t>float</a:t>
            </a:r>
            <a:r>
              <a:rPr lang="en-US" sz="1600" dirty="0">
                <a:latin typeface="Courier New" pitchFamily="49" charset="0"/>
              </a:rPr>
              <a:t> </a:t>
            </a:r>
            <a:r>
              <a:rPr lang="en-US" sz="1600" dirty="0" err="1">
                <a:latin typeface="Courier New" pitchFamily="49" charset="0"/>
              </a:rPr>
              <a:t>probDiffuse</a:t>
            </a:r>
            <a:r>
              <a:rPr lang="en-US" sz="1600" dirty="0">
                <a:latin typeface="Courier New" pitchFamily="49" charset="0"/>
              </a:rPr>
              <a:t>  = max(rho</a:t>
            </a:r>
            <a:r>
              <a:rPr lang="cs-CZ" sz="1600" dirty="0">
                <a:latin typeface="Courier New" pitchFamily="49" charset="0"/>
              </a:rPr>
              <a:t>D</a:t>
            </a:r>
            <a:r>
              <a:rPr lang="en-US" sz="1600" dirty="0">
                <a:latin typeface="Courier New" pitchFamily="49" charset="0"/>
              </a:rPr>
              <a:t>.r, rho</a:t>
            </a:r>
            <a:r>
              <a:rPr lang="cs-CZ" sz="1600" dirty="0">
                <a:latin typeface="Courier New" pitchFamily="49" charset="0"/>
              </a:rPr>
              <a:t>D</a:t>
            </a:r>
            <a:r>
              <a:rPr lang="en-US" sz="1600" dirty="0">
                <a:latin typeface="Courier New" pitchFamily="49" charset="0"/>
              </a:rPr>
              <a:t>.g, rho</a:t>
            </a:r>
            <a:r>
              <a:rPr lang="cs-CZ" sz="1600" dirty="0">
                <a:latin typeface="Courier New" pitchFamily="49" charset="0"/>
              </a:rPr>
              <a:t>D</a:t>
            </a:r>
            <a:r>
              <a:rPr lang="en-US" sz="1600" dirty="0">
                <a:latin typeface="Courier New" pitchFamily="49" charset="0"/>
              </a:rPr>
              <a:t>.b);</a:t>
            </a:r>
          </a:p>
          <a:p>
            <a:pPr lvl="1">
              <a:buNone/>
            </a:pPr>
            <a:r>
              <a:rPr lang="en-US" sz="1600" dirty="0">
                <a:solidFill>
                  <a:srgbClr val="0000FF"/>
                </a:solidFill>
                <a:latin typeface="Courier New" pitchFamily="49" charset="0"/>
              </a:rPr>
              <a:t>float</a:t>
            </a:r>
            <a:r>
              <a:rPr lang="en-US" sz="1600" dirty="0">
                <a:latin typeface="Courier New" pitchFamily="49" charset="0"/>
              </a:rPr>
              <a:t> </a:t>
            </a:r>
            <a:r>
              <a:rPr lang="en-US" sz="1600" dirty="0" err="1">
                <a:latin typeface="Courier New" pitchFamily="49" charset="0"/>
              </a:rPr>
              <a:t>prodSpecular</a:t>
            </a:r>
            <a:r>
              <a:rPr lang="en-US" sz="1600" dirty="0">
                <a:latin typeface="Courier New" pitchFamily="49" charset="0"/>
              </a:rPr>
              <a:t> = max(rho</a:t>
            </a:r>
            <a:r>
              <a:rPr lang="cs-CZ" sz="1600" dirty="0">
                <a:latin typeface="Courier New" pitchFamily="49" charset="0"/>
              </a:rPr>
              <a:t>S</a:t>
            </a:r>
            <a:r>
              <a:rPr lang="en-US" sz="1600" dirty="0">
                <a:latin typeface="Courier New" pitchFamily="49" charset="0"/>
              </a:rPr>
              <a:t>.r, rho</a:t>
            </a:r>
            <a:r>
              <a:rPr lang="cs-CZ" sz="1600" dirty="0">
                <a:latin typeface="Courier New" pitchFamily="49" charset="0"/>
              </a:rPr>
              <a:t>S</a:t>
            </a:r>
            <a:r>
              <a:rPr lang="en-US" sz="1600" dirty="0">
                <a:latin typeface="Courier New" pitchFamily="49" charset="0"/>
              </a:rPr>
              <a:t>.g, rho</a:t>
            </a:r>
            <a:r>
              <a:rPr lang="cs-CZ" sz="1600" dirty="0">
                <a:latin typeface="Courier New" pitchFamily="49" charset="0"/>
              </a:rPr>
              <a:t>S</a:t>
            </a:r>
            <a:r>
              <a:rPr lang="en-US" sz="1600" dirty="0">
                <a:latin typeface="Courier New" pitchFamily="49" charset="0"/>
              </a:rPr>
              <a:t>.b);</a:t>
            </a:r>
          </a:p>
          <a:p>
            <a:pPr lvl="1">
              <a:buNone/>
            </a:pPr>
            <a:r>
              <a:rPr lang="en-US" sz="1600" dirty="0">
                <a:solidFill>
                  <a:srgbClr val="0000FF"/>
                </a:solidFill>
                <a:latin typeface="Courier New" pitchFamily="49" charset="0"/>
              </a:rPr>
              <a:t>float</a:t>
            </a:r>
            <a:r>
              <a:rPr lang="en-US" sz="1600" dirty="0">
                <a:latin typeface="Courier New" pitchFamily="49" charset="0"/>
              </a:rPr>
              <a:t> normalization = 1.f / (</a:t>
            </a:r>
            <a:r>
              <a:rPr lang="en-US" sz="1600" dirty="0" err="1">
                <a:latin typeface="Courier New" pitchFamily="49" charset="0"/>
              </a:rPr>
              <a:t>probDiffuse</a:t>
            </a:r>
            <a:r>
              <a:rPr lang="en-US" sz="1600" dirty="0">
                <a:latin typeface="Courier New" pitchFamily="49" charset="0"/>
              </a:rPr>
              <a:t> + </a:t>
            </a:r>
            <a:r>
              <a:rPr lang="en-US" sz="1600" dirty="0" err="1">
                <a:latin typeface="Courier New" pitchFamily="49" charset="0"/>
              </a:rPr>
              <a:t>probSpecular</a:t>
            </a:r>
            <a:r>
              <a:rPr lang="en-US" sz="1600" dirty="0">
                <a:latin typeface="Courier New" pitchFamily="49" charset="0"/>
              </a:rPr>
              <a:t>);</a:t>
            </a:r>
          </a:p>
          <a:p>
            <a:pPr lvl="1">
              <a:buNone/>
            </a:pPr>
            <a:r>
              <a:rPr lang="en-US" sz="1600" dirty="0">
                <a:solidFill>
                  <a:srgbClr val="6699FF"/>
                </a:solidFill>
                <a:latin typeface="Courier New" pitchFamily="49" charset="0"/>
              </a:rPr>
              <a:t>// probability of choosing the diffuse component</a:t>
            </a:r>
            <a:endParaRPr lang="en-US" sz="1600" dirty="0">
              <a:latin typeface="Courier New" pitchFamily="49" charset="0"/>
            </a:endParaRPr>
          </a:p>
          <a:p>
            <a:pPr lvl="1">
              <a:buNone/>
            </a:pPr>
            <a:r>
              <a:rPr lang="en-US" sz="1600" dirty="0" err="1">
                <a:latin typeface="Courier New" pitchFamily="49" charset="0"/>
              </a:rPr>
              <a:t>probDiffuse</a:t>
            </a:r>
            <a:r>
              <a:rPr lang="en-US" sz="1600" dirty="0">
                <a:latin typeface="Courier New" pitchFamily="49" charset="0"/>
              </a:rPr>
              <a:t> *= normalization;</a:t>
            </a:r>
          </a:p>
          <a:p>
            <a:pPr lvl="1">
              <a:buNone/>
            </a:pPr>
            <a:r>
              <a:rPr lang="en-US" sz="1600" dirty="0">
                <a:solidFill>
                  <a:srgbClr val="6699FF"/>
                </a:solidFill>
                <a:latin typeface="Courier New" pitchFamily="49" charset="0"/>
              </a:rPr>
              <a:t>// probability of choosing the specular component</a:t>
            </a:r>
            <a:endParaRPr lang="en-US" sz="1600" dirty="0">
              <a:latin typeface="Courier New" pitchFamily="49" charset="0"/>
            </a:endParaRPr>
          </a:p>
          <a:p>
            <a:pPr lvl="1">
              <a:buNone/>
            </a:pPr>
            <a:r>
              <a:rPr lang="en-US" sz="1600" dirty="0" err="1">
                <a:latin typeface="Courier New" pitchFamily="49" charset="0"/>
              </a:rPr>
              <a:t>probSpecular</a:t>
            </a:r>
            <a:r>
              <a:rPr lang="en-US" sz="1600" dirty="0">
                <a:latin typeface="Courier New" pitchFamily="49" charset="0"/>
              </a:rPr>
              <a:t> *= normalization;	</a:t>
            </a:r>
          </a:p>
          <a:p>
            <a:pPr lvl="1">
              <a:buFont typeface="Wingdings" pitchFamily="2" charset="2"/>
              <a:buNone/>
            </a:pPr>
            <a:endParaRPr lang="cs-CZ" sz="1600" dirty="0">
              <a:latin typeface="Courier New" pitchFamily="49" charset="0"/>
            </a:endParaRPr>
          </a:p>
          <a:p>
            <a:pPr lvl="1">
              <a:buNone/>
            </a:pPr>
            <a:r>
              <a:rPr lang="en-US" sz="1600" b="1" dirty="0">
                <a:solidFill>
                  <a:srgbClr val="0000FF"/>
                </a:solidFill>
                <a:latin typeface="Courier New" pitchFamily="49" charset="0"/>
              </a:rPr>
              <a:t>if</a:t>
            </a:r>
            <a:r>
              <a:rPr lang="en-US" sz="1600" dirty="0">
                <a:latin typeface="Courier New" pitchFamily="49" charset="0"/>
              </a:rPr>
              <a:t> ( </a:t>
            </a:r>
            <a:r>
              <a:rPr lang="en-US" sz="1600" dirty="0" err="1">
                <a:latin typeface="Courier New" pitchFamily="49" charset="0"/>
              </a:rPr>
              <a:t>uniformRand</a:t>
            </a:r>
            <a:r>
              <a:rPr lang="en-US" sz="1600" dirty="0">
                <a:latin typeface="Courier New" pitchFamily="49" charset="0"/>
              </a:rPr>
              <a:t>(0,</a:t>
            </a:r>
            <a:r>
              <a:rPr lang="cs-CZ" sz="1600" dirty="0">
                <a:latin typeface="Courier New" pitchFamily="49" charset="0"/>
              </a:rPr>
              <a:t>1</a:t>
            </a:r>
            <a:r>
              <a:rPr lang="en-US" sz="1600" dirty="0">
                <a:latin typeface="Courier New" pitchFamily="49" charset="0"/>
              </a:rPr>
              <a:t>) &lt;</a:t>
            </a:r>
            <a:r>
              <a:rPr lang="cs-CZ" sz="1600" dirty="0">
                <a:latin typeface="Courier New" pitchFamily="49" charset="0"/>
              </a:rPr>
              <a:t>=</a:t>
            </a:r>
            <a:r>
              <a:rPr lang="en-US" sz="1600" dirty="0">
                <a:latin typeface="Courier New" pitchFamily="49" charset="0"/>
              </a:rPr>
              <a:t> </a:t>
            </a:r>
            <a:r>
              <a:rPr lang="cs-CZ" sz="1600" dirty="0">
                <a:latin typeface="Courier New" pitchFamily="49" charset="0"/>
              </a:rPr>
              <a:t>p</a:t>
            </a:r>
            <a:r>
              <a:rPr lang="en-US" sz="1600" dirty="0" err="1">
                <a:latin typeface="Courier New" pitchFamily="49" charset="0"/>
              </a:rPr>
              <a:t>robDiffuse</a:t>
            </a:r>
            <a:r>
              <a:rPr lang="en-US" sz="1600" dirty="0">
                <a:latin typeface="Courier New" pitchFamily="49" charset="0"/>
              </a:rPr>
              <a:t> )</a:t>
            </a:r>
          </a:p>
          <a:p>
            <a:pPr lvl="2">
              <a:buFont typeface="Wingdings" pitchFamily="2" charset="2"/>
              <a:buNone/>
            </a:pPr>
            <a:r>
              <a:rPr lang="en-US" sz="1600" dirty="0" err="1">
                <a:latin typeface="Courier New" pitchFamily="49" charset="0"/>
              </a:rPr>
              <a:t>generatedDir</a:t>
            </a:r>
            <a:r>
              <a:rPr lang="cs-CZ" sz="1600" dirty="0">
                <a:latin typeface="Courier New" pitchFamily="49" charset="0"/>
              </a:rPr>
              <a:t> </a:t>
            </a:r>
            <a:r>
              <a:rPr lang="en-US" sz="1600" dirty="0">
                <a:latin typeface="Courier New" pitchFamily="49" charset="0"/>
              </a:rPr>
              <a:t>= </a:t>
            </a:r>
            <a:r>
              <a:rPr lang="cs-CZ" sz="1600" b="1" dirty="0">
                <a:latin typeface="Courier New" pitchFamily="49" charset="0"/>
              </a:rPr>
              <a:t>s</a:t>
            </a:r>
            <a:r>
              <a:rPr lang="en-US" sz="1600" b="1" dirty="0" err="1">
                <a:latin typeface="Courier New" pitchFamily="49" charset="0"/>
              </a:rPr>
              <a:t>ampleDiffuse</a:t>
            </a:r>
            <a:r>
              <a:rPr lang="en-US" sz="1600" dirty="0">
                <a:latin typeface="Courier New" pitchFamily="49" charset="0"/>
              </a:rPr>
              <a:t>();</a:t>
            </a:r>
            <a:endParaRPr lang="cs-CZ" sz="1600" b="1" dirty="0">
              <a:solidFill>
                <a:srgbClr val="0000FF"/>
              </a:solidFill>
              <a:latin typeface="Courier New" pitchFamily="49" charset="0"/>
            </a:endParaRPr>
          </a:p>
          <a:p>
            <a:pPr lvl="1">
              <a:buFont typeface="Wingdings" pitchFamily="2" charset="2"/>
              <a:buNone/>
            </a:pPr>
            <a:r>
              <a:rPr lang="en-US" sz="1600" b="1" dirty="0">
                <a:solidFill>
                  <a:srgbClr val="0000FF"/>
                </a:solidFill>
                <a:latin typeface="Courier New" pitchFamily="49" charset="0"/>
              </a:rPr>
              <a:t>else</a:t>
            </a:r>
            <a:endParaRPr lang="en-US" sz="1600" dirty="0">
              <a:solidFill>
                <a:srgbClr val="6699FF"/>
              </a:solidFill>
              <a:latin typeface="Courier New" pitchFamily="49" charset="0"/>
            </a:endParaRPr>
          </a:p>
          <a:p>
            <a:pPr lvl="2">
              <a:buNone/>
            </a:pPr>
            <a:r>
              <a:rPr lang="en-US" sz="1600" dirty="0" err="1">
                <a:latin typeface="Courier New" pitchFamily="49" charset="0"/>
              </a:rPr>
              <a:t>generatedDir</a:t>
            </a:r>
            <a:r>
              <a:rPr lang="cs-CZ" sz="1600" dirty="0">
                <a:latin typeface="Courier New" pitchFamily="49" charset="0"/>
              </a:rPr>
              <a:t> </a:t>
            </a:r>
            <a:r>
              <a:rPr lang="en-US" sz="1600" dirty="0">
                <a:latin typeface="Courier New" pitchFamily="49" charset="0"/>
              </a:rPr>
              <a:t>= </a:t>
            </a:r>
            <a:r>
              <a:rPr lang="cs-CZ" sz="1600" b="1" dirty="0">
                <a:latin typeface="Courier New" pitchFamily="49" charset="0"/>
              </a:rPr>
              <a:t>s</a:t>
            </a:r>
            <a:r>
              <a:rPr lang="en-US" sz="1600" b="1" dirty="0" err="1">
                <a:latin typeface="Courier New" pitchFamily="49" charset="0"/>
              </a:rPr>
              <a:t>ampleSpecular</a:t>
            </a:r>
            <a:r>
              <a:rPr lang="en-US" sz="1600" dirty="0">
                <a:latin typeface="Courier New" pitchFamily="49" charset="0"/>
              </a:rPr>
              <a:t>(</a:t>
            </a:r>
            <a:r>
              <a:rPr lang="en-US" sz="1600" dirty="0" err="1">
                <a:latin typeface="Courier New" pitchFamily="49" charset="0"/>
              </a:rPr>
              <a:t>incidentDir</a:t>
            </a:r>
            <a:r>
              <a:rPr lang="en-US" sz="1600" dirty="0">
                <a:latin typeface="Courier New" pitchFamily="49" charset="0"/>
              </a:rPr>
              <a:t>);</a:t>
            </a:r>
          </a:p>
          <a:p>
            <a:pPr lvl="2">
              <a:buFont typeface="Wingdings" pitchFamily="2" charset="2"/>
              <a:buNone/>
            </a:pPr>
            <a:endParaRPr lang="cs-CZ" sz="1600" dirty="0">
              <a:solidFill>
                <a:srgbClr val="6699FF"/>
              </a:solidFill>
              <a:latin typeface="Courier New" pitchFamily="49" charset="0"/>
            </a:endParaRPr>
          </a:p>
          <a:p>
            <a:pPr lvl="1">
              <a:buNone/>
            </a:pPr>
            <a:r>
              <a:rPr lang="cs-CZ" sz="1600" dirty="0" err="1">
                <a:latin typeface="Courier New" pitchFamily="49" charset="0"/>
              </a:rPr>
              <a:t>pdf</a:t>
            </a:r>
            <a:r>
              <a:rPr lang="cs-CZ" sz="1600" dirty="0">
                <a:latin typeface="Courier New" pitchFamily="49" charset="0"/>
              </a:rPr>
              <a:t> </a:t>
            </a:r>
            <a:r>
              <a:rPr lang="en-US" sz="1600" dirty="0">
                <a:latin typeface="Courier New" pitchFamily="49" charset="0"/>
              </a:rPr>
              <a:t>= </a:t>
            </a:r>
            <a:r>
              <a:rPr lang="en-US" sz="1600" b="1" dirty="0" err="1">
                <a:latin typeface="Courier New" pitchFamily="49" charset="0"/>
              </a:rPr>
              <a:t>evalPdf</a:t>
            </a:r>
            <a:r>
              <a:rPr lang="en-US" sz="1600" dirty="0">
                <a:latin typeface="Courier New" pitchFamily="49" charset="0"/>
              </a:rPr>
              <a:t>(</a:t>
            </a:r>
            <a:r>
              <a:rPr lang="en-US" sz="1600" dirty="0" err="1">
                <a:latin typeface="Courier New" pitchFamily="49" charset="0"/>
              </a:rPr>
              <a:t>incidentDir</a:t>
            </a:r>
            <a:r>
              <a:rPr lang="en-US" sz="1600" dirty="0">
                <a:latin typeface="Courier New" pitchFamily="49" charset="0"/>
              </a:rPr>
              <a:t>, </a:t>
            </a:r>
            <a:r>
              <a:rPr lang="en-US" sz="1600" dirty="0" err="1">
                <a:latin typeface="Courier New" pitchFamily="49" charset="0"/>
              </a:rPr>
              <a:t>generatedDir</a:t>
            </a:r>
            <a:r>
              <a:rPr lang="en-US" sz="1600" dirty="0">
                <a:latin typeface="Courier New" pitchFamily="49" charset="0"/>
              </a:rPr>
              <a:t>, </a:t>
            </a:r>
          </a:p>
          <a:p>
            <a:pPr lvl="1">
              <a:buNone/>
            </a:pPr>
            <a:r>
              <a:rPr lang="en-US" sz="1600" dirty="0">
                <a:latin typeface="Courier New" pitchFamily="49" charset="0"/>
              </a:rPr>
              <a:t>              </a:t>
            </a:r>
            <a:r>
              <a:rPr lang="en-US" sz="1600" dirty="0" err="1">
                <a:latin typeface="Courier New" pitchFamily="49" charset="0"/>
              </a:rPr>
              <a:t>probDiffuse</a:t>
            </a:r>
            <a:r>
              <a:rPr lang="en-US" sz="1600" dirty="0">
                <a:latin typeface="Courier New" pitchFamily="49" charset="0"/>
              </a:rPr>
              <a:t>, </a:t>
            </a:r>
            <a:r>
              <a:rPr lang="en-US" sz="1600" dirty="0" err="1">
                <a:latin typeface="Courier New" pitchFamily="49" charset="0"/>
              </a:rPr>
              <a:t>probSpecular</a:t>
            </a:r>
            <a:r>
              <a:rPr lang="en-US" sz="1600" dirty="0">
                <a:latin typeface="Courier New" pitchFamily="49" charset="0"/>
              </a:rPr>
              <a:t>);</a:t>
            </a:r>
          </a:p>
          <a:p>
            <a:pPr lvl="1">
              <a:buFont typeface="Wingdings" pitchFamily="2" charset="2"/>
              <a:buNone/>
            </a:pPr>
            <a:endParaRPr lang="cs-CZ" sz="1600" dirty="0">
              <a:solidFill>
                <a:srgbClr val="6699FF"/>
              </a:solidFill>
              <a:latin typeface="Courier New" pitchFamily="49" charset="0"/>
            </a:endParaRP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22</a:t>
            </a:fld>
            <a:endParaRPr lang="en-US" altLang="en-US"/>
          </a:p>
        </p:txBody>
      </p:sp>
      <p:sp>
        <p:nvSpPr>
          <p:cNvPr id="5" name="Zástupný symbol pro zápatí 4"/>
          <p:cNvSpPr>
            <a:spLocks noGrp="1"/>
          </p:cNvSpPr>
          <p:nvPr>
            <p:ph type="ftr" sz="quarter" idx="11"/>
          </p:nvPr>
        </p:nvSpPr>
        <p:spPr/>
        <p:txBody>
          <a:bodyPr/>
          <a:lstStyle/>
          <a:p>
            <a:pPr>
              <a:defRPr/>
            </a:pPr>
            <a:r>
              <a:rPr lang="en-US" altLang="en-US"/>
              <a:t>Advanced 3D Graphics (NPGR010) - J. Vorba 2020, created by J. Křivánek 2015</a:t>
            </a:r>
          </a:p>
        </p:txBody>
      </p:sp>
    </p:spTree>
    <p:extLst>
      <p:ext uri="{BB962C8B-B14F-4D97-AF65-F5344CB8AC3E}">
        <p14:creationId xmlns:p14="http://schemas.microsoft.com/office/powerpoint/2010/main" val="107740237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8A5D1-7F77-4AED-AE14-AE8DDB7638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5496A0-61A1-443D-A873-15CB9162333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E63B98F5-2BDE-4354-AA06-0FC551C86D00}"/>
              </a:ext>
            </a:extLst>
          </p:cNvPr>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a:extLst>
              <a:ext uri="{FF2B5EF4-FFF2-40B4-BE49-F238E27FC236}">
                <a16:creationId xmlns:a16="http://schemas.microsoft.com/office/drawing/2014/main" id="{AF0160D5-ADDB-4CDE-A2E6-AC3A49CFDD00}"/>
              </a:ext>
            </a:extLst>
          </p:cNvPr>
          <p:cNvSpPr>
            <a:spLocks noGrp="1"/>
          </p:cNvSpPr>
          <p:nvPr>
            <p:ph type="sldNum" sz="quarter" idx="12"/>
          </p:nvPr>
        </p:nvSpPr>
        <p:spPr/>
        <p:txBody>
          <a:bodyPr/>
          <a:lstStyle/>
          <a:p>
            <a:pPr>
              <a:defRPr/>
            </a:pPr>
            <a:fld id="{81494967-73EE-4A75-A827-47B02327E019}" type="slidenum">
              <a:rPr lang="en-US" altLang="en-US" smtClean="0"/>
              <a:pPr>
                <a:defRPr/>
              </a:pPr>
              <a:t>23</a:t>
            </a:fld>
            <a:endParaRPr lang="en-US" altLang="en-US"/>
          </a:p>
        </p:txBody>
      </p:sp>
      <p:sp>
        <p:nvSpPr>
          <p:cNvPr id="6" name="TextBox 5">
            <a:extLst>
              <a:ext uri="{FF2B5EF4-FFF2-40B4-BE49-F238E27FC236}">
                <a16:creationId xmlns:a16="http://schemas.microsoft.com/office/drawing/2014/main" id="{8A5F4D2F-1F60-4772-98F1-BA0C67E03AF4}"/>
              </a:ext>
            </a:extLst>
          </p:cNvPr>
          <p:cNvSpPr txBox="1"/>
          <p:nvPr/>
        </p:nvSpPr>
        <p:spPr>
          <a:xfrm rot="20170912">
            <a:off x="541035" y="3070113"/>
            <a:ext cx="8533199" cy="1323439"/>
          </a:xfrm>
          <a:prstGeom prst="rect">
            <a:avLst/>
          </a:prstGeom>
          <a:noFill/>
        </p:spPr>
        <p:txBody>
          <a:bodyPr wrap="square" rtlCol="0">
            <a:spAutoFit/>
          </a:bodyPr>
          <a:lstStyle/>
          <a:p>
            <a:r>
              <a:rPr lang="en-US" sz="4000" dirty="0">
                <a:solidFill>
                  <a:srgbClr val="FF0000"/>
                </a:solidFill>
              </a:rPr>
              <a:t>What is </a:t>
            </a:r>
            <a:r>
              <a:rPr lang="en-US" sz="4000" dirty="0" err="1">
                <a:solidFill>
                  <a:srgbClr val="FF0000"/>
                </a:solidFill>
              </a:rPr>
              <a:t>incDir</a:t>
            </a:r>
            <a:r>
              <a:rPr lang="en-US" sz="4000" dirty="0">
                <a:solidFill>
                  <a:srgbClr val="FF0000"/>
                </a:solidFill>
              </a:rPr>
              <a:t> and </a:t>
            </a:r>
            <a:r>
              <a:rPr lang="en-US" sz="4000" dirty="0" err="1">
                <a:solidFill>
                  <a:srgbClr val="FF0000"/>
                </a:solidFill>
              </a:rPr>
              <a:t>genDir</a:t>
            </a:r>
            <a:r>
              <a:rPr lang="en-US" sz="4000" dirty="0">
                <a:solidFill>
                  <a:srgbClr val="FF0000"/>
                </a:solidFill>
              </a:rPr>
              <a:t> in a path and light tracer</a:t>
            </a:r>
          </a:p>
        </p:txBody>
      </p:sp>
    </p:spTree>
    <p:extLst>
      <p:ext uri="{BB962C8B-B14F-4D97-AF65-F5344CB8AC3E}">
        <p14:creationId xmlns:p14="http://schemas.microsoft.com/office/powerpoint/2010/main" val="2552235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body" idx="1"/>
          </p:nvPr>
        </p:nvSpPr>
        <p:spPr/>
        <p:txBody>
          <a:bodyPr/>
          <a:lstStyle/>
          <a:p>
            <a:r>
              <a:rPr lang="en-US" dirty="0"/>
              <a:t>Importance sampling with the density </a:t>
            </a:r>
            <a:r>
              <a:rPr lang="cs-CZ" i="1" dirty="0"/>
              <a:t>p</a:t>
            </a:r>
            <a:r>
              <a:rPr lang="en-US" dirty="0"/>
              <a:t>(</a:t>
            </a:r>
            <a:r>
              <a:rPr lang="en-US" dirty="0">
                <a:latin typeface="Symbol" pitchFamily="18" charset="2"/>
              </a:rPr>
              <a:t>q</a:t>
            </a:r>
            <a:r>
              <a:rPr lang="en-US" dirty="0"/>
              <a:t>) = </a:t>
            </a:r>
            <a:r>
              <a:rPr lang="en-US" dirty="0" err="1"/>
              <a:t>cos</a:t>
            </a:r>
            <a:r>
              <a:rPr lang="en-US" dirty="0"/>
              <a:t>(</a:t>
            </a:r>
            <a:r>
              <a:rPr lang="en-US" dirty="0">
                <a:latin typeface="Symbol" pitchFamily="18" charset="2"/>
              </a:rPr>
              <a:t>q</a:t>
            </a:r>
            <a:r>
              <a:rPr lang="en-US" dirty="0"/>
              <a:t>) / </a:t>
            </a:r>
            <a:r>
              <a:rPr lang="en-US" dirty="0">
                <a:latin typeface="Symbol" pitchFamily="18" charset="2"/>
              </a:rPr>
              <a:t>p</a:t>
            </a:r>
            <a:endParaRPr lang="en-US" dirty="0"/>
          </a:p>
          <a:p>
            <a:pPr lvl="1"/>
            <a:r>
              <a:rPr lang="en-US" i="1" dirty="0">
                <a:latin typeface="Symbol" pitchFamily="18" charset="2"/>
              </a:rPr>
              <a:t>q</a:t>
            </a:r>
            <a:r>
              <a:rPr lang="en-US" baseline="-25000" dirty="0"/>
              <a:t> </a:t>
            </a:r>
            <a:r>
              <a:rPr lang="en-US" dirty="0"/>
              <a:t>…angle between the surface normal and the generated ray</a:t>
            </a:r>
            <a:endParaRPr lang="cs-CZ" dirty="0"/>
          </a:p>
          <a:p>
            <a:pPr lvl="1"/>
            <a:r>
              <a:rPr lang="en-US" dirty="0"/>
              <a:t>Generating the direction</a:t>
            </a:r>
            <a:r>
              <a:rPr lang="cs-CZ" dirty="0"/>
              <a:t>:</a:t>
            </a:r>
          </a:p>
          <a:p>
            <a:pPr lvl="1"/>
            <a:endParaRPr lang="cs-CZ" dirty="0"/>
          </a:p>
          <a:p>
            <a:pPr lvl="1"/>
            <a:endParaRPr lang="cs-CZ" dirty="0"/>
          </a:p>
          <a:p>
            <a:pPr lvl="1"/>
            <a:endParaRPr lang="cs-CZ" dirty="0"/>
          </a:p>
          <a:p>
            <a:pPr lvl="1"/>
            <a:endParaRPr lang="cs-CZ" dirty="0"/>
          </a:p>
          <a:p>
            <a:pPr lvl="2"/>
            <a:endParaRPr lang="en-US" dirty="0"/>
          </a:p>
          <a:p>
            <a:pPr lvl="2"/>
            <a:r>
              <a:rPr lang="cs-CZ" dirty="0"/>
              <a:t>r1, r2 … </a:t>
            </a:r>
            <a:r>
              <a:rPr lang="en-US" dirty="0"/>
              <a:t>uniform random variates on &lt;0,1)</a:t>
            </a:r>
          </a:p>
          <a:p>
            <a:pPr lvl="2"/>
            <a:endParaRPr lang="en-US" dirty="0"/>
          </a:p>
          <a:p>
            <a:r>
              <a:rPr lang="en-US" sz="1800" dirty="0">
                <a:solidFill>
                  <a:srgbClr val="FF0000"/>
                </a:solidFill>
              </a:rPr>
              <a:t>Reference: </a:t>
            </a:r>
            <a:r>
              <a:rPr lang="en-US" sz="1800" dirty="0" err="1">
                <a:solidFill>
                  <a:srgbClr val="FF0000"/>
                </a:solidFill>
              </a:rPr>
              <a:t>Dutre</a:t>
            </a:r>
            <a:r>
              <a:rPr lang="cs-CZ" sz="1800" dirty="0">
                <a:solidFill>
                  <a:srgbClr val="FF0000"/>
                </a:solidFill>
              </a:rPr>
              <a:t>, </a:t>
            </a:r>
            <a:r>
              <a:rPr lang="en-US" sz="1800" dirty="0">
                <a:solidFill>
                  <a:srgbClr val="FF0000"/>
                </a:solidFill>
              </a:rPr>
              <a:t>Global illumination Compendium</a:t>
            </a:r>
          </a:p>
          <a:p>
            <a:r>
              <a:rPr lang="en-US" sz="1800" dirty="0">
                <a:solidFill>
                  <a:srgbClr val="FF0000"/>
                </a:solidFill>
              </a:rPr>
              <a:t>Derivation</a:t>
            </a:r>
            <a:r>
              <a:rPr lang="cs-CZ" sz="1800" dirty="0">
                <a:solidFill>
                  <a:srgbClr val="FF0000"/>
                </a:solidFill>
              </a:rPr>
              <a:t>: </a:t>
            </a:r>
            <a:r>
              <a:rPr lang="cs-CZ" sz="1800" dirty="0" err="1">
                <a:solidFill>
                  <a:srgbClr val="FF0000"/>
                </a:solidFill>
              </a:rPr>
              <a:t>Pharr</a:t>
            </a:r>
            <a:r>
              <a:rPr lang="cs-CZ" sz="1800" dirty="0">
                <a:solidFill>
                  <a:srgbClr val="FF0000"/>
                </a:solidFill>
              </a:rPr>
              <a:t> </a:t>
            </a:r>
            <a:r>
              <a:rPr lang="en-US" sz="1800" dirty="0">
                <a:solidFill>
                  <a:srgbClr val="FF0000"/>
                </a:solidFill>
              </a:rPr>
              <a:t>&amp; Humphreys</a:t>
            </a:r>
            <a:r>
              <a:rPr lang="cs-CZ" sz="1800" dirty="0">
                <a:solidFill>
                  <a:srgbClr val="FF0000"/>
                </a:solidFill>
              </a:rPr>
              <a:t>, PBRT</a:t>
            </a:r>
            <a:r>
              <a:rPr lang="en-US" sz="1800" dirty="0">
                <a:solidFill>
                  <a:srgbClr val="FF0000"/>
                </a:solidFill>
              </a:rPr>
              <a:t> (Sec. 13.6.3. – projecting from disk) </a:t>
            </a:r>
            <a:endParaRPr lang="cs-CZ" sz="1800" dirty="0">
              <a:solidFill>
                <a:srgbClr val="FF0000"/>
              </a:solidFill>
            </a:endParaRPr>
          </a:p>
        </p:txBody>
      </p:sp>
      <p:sp>
        <p:nvSpPr>
          <p:cNvPr id="316418" name="Rectangle 2"/>
          <p:cNvSpPr>
            <a:spLocks noGrp="1" noChangeArrowheads="1"/>
          </p:cNvSpPr>
          <p:nvPr>
            <p:ph type="title"/>
          </p:nvPr>
        </p:nvSpPr>
        <p:spPr/>
        <p:txBody>
          <a:bodyPr/>
          <a:lstStyle/>
          <a:p>
            <a:r>
              <a:rPr lang="en-US" dirty="0"/>
              <a:t>Sampling of the diffuse lobe</a:t>
            </a: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24</a:t>
            </a:fld>
            <a:endParaRPr lang="en-US" altLang="en-US"/>
          </a:p>
        </p:txBody>
      </p:sp>
      <p:sp>
        <p:nvSpPr>
          <p:cNvPr id="6" name="Zástupný symbol pro zápatí 5"/>
          <p:cNvSpPr>
            <a:spLocks noGrp="1"/>
          </p:cNvSpPr>
          <p:nvPr>
            <p:ph type="ftr" sz="quarter" idx="11"/>
          </p:nvPr>
        </p:nvSpPr>
        <p:spPr/>
        <p:txBody>
          <a:bodyPr/>
          <a:lstStyle/>
          <a:p>
            <a:pPr>
              <a:defRPr/>
            </a:pPr>
            <a:r>
              <a:rPr lang="en-US" altLang="en-US"/>
              <a:t>Advanced 3D Graphics (NPGR010) - J. Vorba 2020, created by J. Křivánek 2015</a:t>
            </a:r>
          </a:p>
        </p:txBody>
      </p:sp>
      <p:pic>
        <p:nvPicPr>
          <p:cNvPr id="3" name="Picture 2">
            <a:extLst>
              <a:ext uri="{FF2B5EF4-FFF2-40B4-BE49-F238E27FC236}">
                <a16:creationId xmlns:a16="http://schemas.microsoft.com/office/drawing/2014/main" id="{BDBE5CF4-0083-49D2-B271-34EF1379CBCD}"/>
              </a:ext>
            </a:extLst>
          </p:cNvPr>
          <p:cNvPicPr>
            <a:picLocks noChangeAspect="1"/>
          </p:cNvPicPr>
          <p:nvPr/>
        </p:nvPicPr>
        <p:blipFill>
          <a:blip r:embed="rId2"/>
          <a:stretch>
            <a:fillRect/>
          </a:stretch>
        </p:blipFill>
        <p:spPr>
          <a:xfrm>
            <a:off x="1909853" y="2922584"/>
            <a:ext cx="5324293" cy="1750452"/>
          </a:xfrm>
          <a:prstGeom prst="rect">
            <a:avLst/>
          </a:prstGeom>
        </p:spPr>
      </p:pic>
    </p:spTree>
    <p:extLst>
      <p:ext uri="{BB962C8B-B14F-4D97-AF65-F5344CB8AC3E}">
        <p14:creationId xmlns:p14="http://schemas.microsoft.com/office/powerpoint/2010/main" val="180289388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r>
              <a:rPr lang="en-US" sz="3200" b="1" dirty="0" err="1">
                <a:latin typeface="Courier New" pitchFamily="49" charset="0"/>
              </a:rPr>
              <a:t>sampleDiffuse</a:t>
            </a:r>
            <a:r>
              <a:rPr lang="en-US" sz="3200" b="1" dirty="0">
                <a:latin typeface="Courier New" pitchFamily="49" charset="0"/>
              </a:rPr>
              <a:t>()</a:t>
            </a:r>
          </a:p>
        </p:txBody>
      </p:sp>
      <p:sp>
        <p:nvSpPr>
          <p:cNvPr id="317443" name="Rectangle 3"/>
          <p:cNvSpPr>
            <a:spLocks noGrp="1" noChangeArrowheads="1"/>
          </p:cNvSpPr>
          <p:nvPr>
            <p:ph type="body" idx="1"/>
          </p:nvPr>
        </p:nvSpPr>
        <p:spPr>
          <a:xfrm>
            <a:off x="457200" y="1484785"/>
            <a:ext cx="8229600" cy="3240360"/>
          </a:xfrm>
        </p:spPr>
        <p:txBody>
          <a:bodyPr/>
          <a:lstStyle/>
          <a:p>
            <a:pPr>
              <a:buFont typeface="Wingdings" pitchFamily="2" charset="2"/>
              <a:buNone/>
            </a:pPr>
            <a:endParaRPr lang="en-US" sz="1500" dirty="0">
              <a:solidFill>
                <a:srgbClr val="6699FF"/>
              </a:solidFill>
              <a:latin typeface="Courier New" pitchFamily="49" charset="0"/>
            </a:endParaRPr>
          </a:p>
          <a:p>
            <a:pPr>
              <a:buNone/>
            </a:pPr>
            <a:r>
              <a:rPr lang="en-US" sz="1500" dirty="0">
                <a:solidFill>
                  <a:srgbClr val="6699FF"/>
                </a:solidFill>
                <a:latin typeface="Courier New" pitchFamily="49" charset="0"/>
              </a:rPr>
              <a:t>// generate spherical coordinates of the direction</a:t>
            </a:r>
            <a:endParaRPr lang="cs-CZ" sz="1500" dirty="0">
              <a:solidFill>
                <a:srgbClr val="6699FF"/>
              </a:solidFill>
              <a:latin typeface="Courier New" pitchFamily="49" charset="0"/>
            </a:endParaRPr>
          </a:p>
          <a:p>
            <a:pPr>
              <a:buFont typeface="Wingdings" pitchFamily="2" charset="2"/>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float</a:t>
            </a:r>
            <a:r>
              <a:rPr lang="en-US" sz="1500" dirty="0">
                <a:latin typeface="Courier New" pitchFamily="49" charset="0"/>
              </a:rPr>
              <a:t> </a:t>
            </a:r>
            <a:r>
              <a:rPr lang="cs-CZ" sz="1500" dirty="0">
                <a:latin typeface="Courier New" pitchFamily="49" charset="0"/>
              </a:rPr>
              <a:t>r1</a:t>
            </a:r>
            <a:r>
              <a:rPr lang="en-US" sz="1500" dirty="0">
                <a:latin typeface="Courier New" pitchFamily="49" charset="0"/>
              </a:rPr>
              <a:t> = </a:t>
            </a:r>
            <a:r>
              <a:rPr lang="en-US" sz="1500" dirty="0" err="1">
                <a:latin typeface="Courier New" pitchFamily="49" charset="0"/>
              </a:rPr>
              <a:t>uniformRand</a:t>
            </a:r>
            <a:r>
              <a:rPr lang="en-US" sz="1500" dirty="0">
                <a:latin typeface="Courier New" pitchFamily="49" charset="0"/>
              </a:rPr>
              <a:t>(0,1), r2 = </a:t>
            </a:r>
            <a:r>
              <a:rPr lang="en-US" sz="1500" dirty="0" err="1">
                <a:latin typeface="Courier New" pitchFamily="49" charset="0"/>
              </a:rPr>
              <a:t>uniformRand</a:t>
            </a:r>
            <a:r>
              <a:rPr lang="en-US" sz="1500" dirty="0">
                <a:latin typeface="Courier New" pitchFamily="49" charset="0"/>
              </a:rPr>
              <a:t>(0,1);</a:t>
            </a:r>
            <a:endParaRPr lang="cs-CZ" sz="1500" dirty="0">
              <a:latin typeface="Courier New" pitchFamily="49" charset="0"/>
            </a:endParaRPr>
          </a:p>
          <a:p>
            <a:pPr>
              <a:buFont typeface="Wingdings" pitchFamily="2" charset="2"/>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a:t>
            </a:r>
            <a:r>
              <a:rPr lang="cs-CZ" sz="1500" dirty="0" err="1">
                <a:solidFill>
                  <a:srgbClr val="0000FF"/>
                </a:solidFill>
                <a:latin typeface="Courier New" pitchFamily="49" charset="0"/>
              </a:rPr>
              <a:t>float</a:t>
            </a:r>
            <a:r>
              <a:rPr lang="cs-CZ" sz="1500" dirty="0">
                <a:latin typeface="Courier New" pitchFamily="49" charset="0"/>
              </a:rPr>
              <a:t> </a:t>
            </a:r>
            <a:r>
              <a:rPr lang="en-US" sz="1500" dirty="0" err="1">
                <a:latin typeface="Courier New" pitchFamily="49" charset="0"/>
              </a:rPr>
              <a:t>sinTheta</a:t>
            </a:r>
            <a:r>
              <a:rPr lang="cs-CZ" sz="1500" dirty="0">
                <a:latin typeface="Courier New" pitchFamily="49" charset="0"/>
              </a:rPr>
              <a:t> = </a:t>
            </a:r>
            <a:r>
              <a:rPr lang="cs-CZ" sz="1500" dirty="0" err="1">
                <a:latin typeface="Courier New" pitchFamily="49" charset="0"/>
              </a:rPr>
              <a:t>sqrt</a:t>
            </a:r>
            <a:r>
              <a:rPr lang="cs-CZ" sz="1500" dirty="0">
                <a:latin typeface="Courier New" pitchFamily="49" charset="0"/>
              </a:rPr>
              <a:t>(1 – r</a:t>
            </a:r>
            <a:r>
              <a:rPr lang="en-US" sz="1500" dirty="0">
                <a:latin typeface="Courier New" pitchFamily="49" charset="0"/>
              </a:rPr>
              <a:t>2</a:t>
            </a:r>
            <a:r>
              <a:rPr lang="cs-CZ" sz="1500" dirty="0">
                <a:latin typeface="Courier New" pitchFamily="49" charset="0"/>
              </a:rPr>
              <a:t>);</a:t>
            </a:r>
          </a:p>
          <a:p>
            <a:pPr>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a:t>
            </a:r>
            <a:r>
              <a:rPr lang="cs-CZ" sz="1500" dirty="0" err="1">
                <a:solidFill>
                  <a:srgbClr val="0000FF"/>
                </a:solidFill>
                <a:latin typeface="Courier New" pitchFamily="49" charset="0"/>
              </a:rPr>
              <a:t>float</a:t>
            </a:r>
            <a:r>
              <a:rPr lang="cs-CZ" sz="1500" dirty="0">
                <a:latin typeface="Courier New" pitchFamily="49" charset="0"/>
              </a:rPr>
              <a:t> cos</a:t>
            </a:r>
            <a:r>
              <a:rPr lang="en-US" sz="1500" dirty="0">
                <a:latin typeface="Courier New" pitchFamily="49" charset="0"/>
              </a:rPr>
              <a:t>T</a:t>
            </a:r>
            <a:r>
              <a:rPr lang="cs-CZ" sz="1500" dirty="0" err="1">
                <a:latin typeface="Courier New" pitchFamily="49" charset="0"/>
              </a:rPr>
              <a:t>heta</a:t>
            </a:r>
            <a:r>
              <a:rPr lang="cs-CZ" sz="1500" dirty="0">
                <a:latin typeface="Courier New" pitchFamily="49" charset="0"/>
              </a:rPr>
              <a:t> = </a:t>
            </a:r>
            <a:r>
              <a:rPr lang="cs-CZ" sz="1500" dirty="0" err="1">
                <a:latin typeface="Courier New" pitchFamily="49" charset="0"/>
              </a:rPr>
              <a:t>sqrt</a:t>
            </a:r>
            <a:r>
              <a:rPr lang="cs-CZ" sz="1500" dirty="0">
                <a:latin typeface="Courier New" pitchFamily="49" charset="0"/>
              </a:rPr>
              <a:t>(</a:t>
            </a:r>
            <a:r>
              <a:rPr lang="en-US" sz="1500" dirty="0">
                <a:latin typeface="Courier New" pitchFamily="49" charset="0"/>
              </a:rPr>
              <a:t>r2</a:t>
            </a:r>
            <a:r>
              <a:rPr lang="cs-CZ" sz="1500" dirty="0">
                <a:latin typeface="Courier New" pitchFamily="49" charset="0"/>
              </a:rPr>
              <a:t>);</a:t>
            </a:r>
          </a:p>
          <a:p>
            <a:pPr>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a:t>
            </a:r>
            <a:r>
              <a:rPr lang="cs-CZ" sz="1500" dirty="0" err="1">
                <a:solidFill>
                  <a:srgbClr val="0000FF"/>
                </a:solidFill>
                <a:latin typeface="Courier New" pitchFamily="49" charset="0"/>
              </a:rPr>
              <a:t>float</a:t>
            </a:r>
            <a:r>
              <a:rPr lang="cs-CZ" sz="1500" dirty="0">
                <a:latin typeface="Courier New" pitchFamily="49" charset="0"/>
              </a:rPr>
              <a:t> </a:t>
            </a:r>
            <a:r>
              <a:rPr lang="en-US" sz="1500" dirty="0">
                <a:latin typeface="Courier New" pitchFamily="49" charset="0"/>
              </a:rPr>
              <a:t>phi  </a:t>
            </a:r>
            <a:r>
              <a:rPr lang="cs-CZ" sz="1500" dirty="0">
                <a:latin typeface="Courier New" pitchFamily="49" charset="0"/>
              </a:rPr>
              <a:t>    = 2.0*PI*</a:t>
            </a:r>
            <a:r>
              <a:rPr lang="en-US" sz="1500" dirty="0">
                <a:latin typeface="Courier New" pitchFamily="49" charset="0"/>
              </a:rPr>
              <a:t>r1</a:t>
            </a:r>
            <a:r>
              <a:rPr lang="cs-CZ" sz="1500" dirty="0">
                <a:latin typeface="Courier New" pitchFamily="49" charset="0"/>
              </a:rPr>
              <a:t>;</a:t>
            </a:r>
            <a:endParaRPr lang="en-US" sz="1500" dirty="0">
              <a:latin typeface="Courier New" pitchFamily="49" charset="0"/>
            </a:endParaRPr>
          </a:p>
          <a:p>
            <a:pPr>
              <a:buFont typeface="Wingdings" pitchFamily="2" charset="2"/>
              <a:buNone/>
            </a:pPr>
            <a:endParaRPr lang="en-US" sz="1500" dirty="0">
              <a:latin typeface="Courier New" pitchFamily="49" charset="0"/>
            </a:endParaRPr>
          </a:p>
          <a:p>
            <a:pPr>
              <a:buNone/>
            </a:pPr>
            <a:r>
              <a:rPr lang="en-US" sz="1500" dirty="0">
                <a:solidFill>
                  <a:srgbClr val="6699FF"/>
                </a:solidFill>
                <a:latin typeface="Courier New" pitchFamily="49" charset="0"/>
              </a:rPr>
              <a:t>// convert [theta, phi] to Cartesian coordinates</a:t>
            </a:r>
            <a:endParaRPr lang="en-US" sz="1500" dirty="0">
              <a:latin typeface="Courier New" pitchFamily="49" charset="0"/>
            </a:endParaRPr>
          </a:p>
          <a:p>
            <a:pPr>
              <a:buFont typeface="Wingdings" pitchFamily="2" charset="2"/>
              <a:buNone/>
            </a:pPr>
            <a:r>
              <a:rPr lang="en-US" sz="1500" dirty="0">
                <a:solidFill>
                  <a:srgbClr val="0000FF"/>
                </a:solidFill>
                <a:latin typeface="Courier New" pitchFamily="49" charset="0"/>
              </a:rPr>
              <a:t>Vec3</a:t>
            </a:r>
            <a:r>
              <a:rPr lang="en-US" sz="1500" dirty="0">
                <a:latin typeface="Courier New" pitchFamily="49" charset="0"/>
              </a:rPr>
              <a:t> </a:t>
            </a:r>
            <a:r>
              <a:rPr lang="en-US" sz="1500" dirty="0" err="1">
                <a:latin typeface="Courier New" pitchFamily="49" charset="0"/>
              </a:rPr>
              <a:t>dir</a:t>
            </a:r>
            <a:r>
              <a:rPr lang="en-US" sz="1500" dirty="0">
                <a:latin typeface="Courier New" pitchFamily="49" charset="0"/>
              </a:rPr>
              <a:t> (</a:t>
            </a:r>
            <a:r>
              <a:rPr lang="cs-CZ" sz="1500" dirty="0">
                <a:latin typeface="Courier New" pitchFamily="49" charset="0"/>
              </a:rPr>
              <a:t>cos(</a:t>
            </a:r>
            <a:r>
              <a:rPr lang="en-US" sz="1500" dirty="0">
                <a:latin typeface="Courier New" pitchFamily="49" charset="0"/>
              </a:rPr>
              <a:t>phi</a:t>
            </a:r>
            <a:r>
              <a:rPr lang="cs-CZ" sz="1500" dirty="0">
                <a:latin typeface="Courier New" pitchFamily="49" charset="0"/>
              </a:rPr>
              <a:t>)*</a:t>
            </a:r>
            <a:r>
              <a:rPr lang="en-US" sz="1500" dirty="0" err="1">
                <a:latin typeface="Courier New" pitchFamily="49" charset="0"/>
              </a:rPr>
              <a:t>sinTheta</a:t>
            </a:r>
            <a:r>
              <a:rPr lang="cs-CZ" sz="1500" dirty="0">
                <a:latin typeface="Courier New" pitchFamily="49" charset="0"/>
              </a:rPr>
              <a:t>, sin(</a:t>
            </a:r>
            <a:r>
              <a:rPr lang="en-US" sz="1500" dirty="0">
                <a:latin typeface="Courier New" pitchFamily="49" charset="0"/>
              </a:rPr>
              <a:t>phi</a:t>
            </a:r>
            <a:r>
              <a:rPr lang="cs-CZ" sz="1500" dirty="0">
                <a:latin typeface="Courier New" pitchFamily="49" charset="0"/>
              </a:rPr>
              <a:t>)*</a:t>
            </a:r>
            <a:r>
              <a:rPr lang="en-US" sz="1500" dirty="0" err="1">
                <a:latin typeface="Courier New" pitchFamily="49" charset="0"/>
              </a:rPr>
              <a:t>sinTheta</a:t>
            </a:r>
            <a:r>
              <a:rPr lang="cs-CZ" sz="1500" dirty="0">
                <a:latin typeface="Courier New" pitchFamily="49" charset="0"/>
              </a:rPr>
              <a:t>, cos</a:t>
            </a:r>
            <a:r>
              <a:rPr lang="en-US" sz="1500" dirty="0">
                <a:latin typeface="Courier New" pitchFamily="49" charset="0"/>
              </a:rPr>
              <a:t>Theta);</a:t>
            </a:r>
          </a:p>
          <a:p>
            <a:pPr>
              <a:buFont typeface="Wingdings" pitchFamily="2" charset="2"/>
              <a:buNone/>
            </a:pPr>
            <a:endParaRPr lang="en-US" sz="1500" dirty="0">
              <a:solidFill>
                <a:srgbClr val="6699FF"/>
              </a:solidFill>
              <a:latin typeface="Courier New" pitchFamily="49" charset="0"/>
            </a:endParaRPr>
          </a:p>
          <a:p>
            <a:pPr>
              <a:buNone/>
            </a:pPr>
            <a:r>
              <a:rPr lang="en-US" sz="1500" dirty="0">
                <a:solidFill>
                  <a:srgbClr val="0000FF"/>
                </a:solidFill>
                <a:latin typeface="Courier New" pitchFamily="49" charset="0"/>
              </a:rPr>
              <a:t>return</a:t>
            </a:r>
            <a:r>
              <a:rPr lang="en-US" sz="1500" dirty="0">
                <a:latin typeface="Courier New" pitchFamily="49" charset="0"/>
              </a:rPr>
              <a:t> </a:t>
            </a:r>
            <a:r>
              <a:rPr lang="en-US" sz="1500" dirty="0" err="1">
                <a:latin typeface="Courier New" pitchFamily="49" charset="0"/>
              </a:rPr>
              <a:t>dir</a:t>
            </a:r>
            <a:r>
              <a:rPr lang="en-US" sz="1500" dirty="0">
                <a:latin typeface="Courier New" pitchFamily="49" charset="0"/>
              </a:rPr>
              <a:t>;</a:t>
            </a: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25</a:t>
            </a:fld>
            <a:endParaRPr lang="en-US" altLang="en-US"/>
          </a:p>
        </p:txBody>
      </p:sp>
      <p:sp>
        <p:nvSpPr>
          <p:cNvPr id="5" name="Zástupný symbol pro zápatí 4"/>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2" name="TextBox 1">
            <a:extLst>
              <a:ext uri="{FF2B5EF4-FFF2-40B4-BE49-F238E27FC236}">
                <a16:creationId xmlns:a16="http://schemas.microsoft.com/office/drawing/2014/main" id="{942ADD93-4C19-4192-A9C8-440BDB81E8C0}"/>
              </a:ext>
            </a:extLst>
          </p:cNvPr>
          <p:cNvSpPr txBox="1"/>
          <p:nvPr/>
        </p:nvSpPr>
        <p:spPr>
          <a:xfrm>
            <a:off x="457200" y="4959364"/>
            <a:ext cx="8138766" cy="646331"/>
          </a:xfrm>
          <a:prstGeom prst="rect">
            <a:avLst/>
          </a:prstGeom>
          <a:noFill/>
        </p:spPr>
        <p:txBody>
          <a:bodyPr wrap="none" rtlCol="0">
            <a:spAutoFit/>
          </a:bodyPr>
          <a:lstStyle/>
          <a:p>
            <a:r>
              <a:rPr lang="en-US" dirty="0">
                <a:latin typeface="+mj-lt"/>
              </a:rPr>
              <a:t>Here the generated direction is in the coordinate frame with the </a:t>
            </a:r>
            <a:r>
              <a:rPr lang="en-US" i="1" dirty="0">
                <a:latin typeface="+mj-lt"/>
              </a:rPr>
              <a:t>z</a:t>
            </a:r>
            <a:r>
              <a:rPr lang="en-US" dirty="0">
                <a:latin typeface="+mj-lt"/>
              </a:rPr>
              <a:t>-axis aligned </a:t>
            </a:r>
          </a:p>
          <a:p>
            <a:r>
              <a:rPr lang="en-US" dirty="0">
                <a:latin typeface="+mj-lt"/>
              </a:rPr>
              <a:t>to the surface normal (i.e. the local shading frame).</a:t>
            </a:r>
          </a:p>
        </p:txBody>
      </p:sp>
    </p:spTree>
    <p:extLst>
      <p:ext uri="{BB962C8B-B14F-4D97-AF65-F5344CB8AC3E}">
        <p14:creationId xmlns:p14="http://schemas.microsoft.com/office/powerpoint/2010/main" val="157251766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descr="https://i.gyazo.com/25da34ed39a459ac844425f1488ad4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294" y="3130935"/>
            <a:ext cx="5575146" cy="2674329"/>
          </a:xfrm>
          <a:prstGeom prst="rect">
            <a:avLst/>
          </a:prstGeom>
          <a:noFill/>
          <a:extLst>
            <a:ext uri="{909E8E84-426E-40DD-AFC4-6F175D3DCCD1}">
              <a14:hiddenFill xmlns:a14="http://schemas.microsoft.com/office/drawing/2010/main">
                <a:solidFill>
                  <a:srgbClr val="FFFFFF"/>
                </a:solidFill>
              </a14:hiddenFill>
            </a:ext>
          </a:extLst>
        </p:spPr>
      </p:pic>
      <p:sp>
        <p:nvSpPr>
          <p:cNvPr id="318466" name="Rectangle 2"/>
          <p:cNvSpPr>
            <a:spLocks noGrp="1" noChangeArrowheads="1"/>
          </p:cNvSpPr>
          <p:nvPr>
            <p:ph type="title"/>
          </p:nvPr>
        </p:nvSpPr>
        <p:spPr/>
        <p:txBody>
          <a:bodyPr/>
          <a:lstStyle/>
          <a:p>
            <a:r>
              <a:rPr lang="en-US" dirty="0"/>
              <a:t>Sampling of the specular (glossy) component</a:t>
            </a:r>
          </a:p>
        </p:txBody>
      </p:sp>
      <p:sp>
        <p:nvSpPr>
          <p:cNvPr id="318467" name="Rectangle 3"/>
          <p:cNvSpPr>
            <a:spLocks noGrp="1" noChangeArrowheads="1"/>
          </p:cNvSpPr>
          <p:nvPr>
            <p:ph type="body" idx="1"/>
          </p:nvPr>
        </p:nvSpPr>
        <p:spPr/>
        <p:txBody>
          <a:bodyPr/>
          <a:lstStyle/>
          <a:p>
            <a:pPr>
              <a:lnSpc>
                <a:spcPct val="90000"/>
              </a:lnSpc>
            </a:pPr>
            <a:r>
              <a:rPr lang="en-US" dirty="0"/>
              <a:t>Importance sampling with the pdf </a:t>
            </a:r>
            <a:r>
              <a:rPr lang="cs-CZ" i="1" dirty="0"/>
              <a:t>p</a:t>
            </a:r>
            <a:r>
              <a:rPr lang="en-US" dirty="0"/>
              <a:t>(</a:t>
            </a:r>
            <a:r>
              <a:rPr lang="en-US" dirty="0" err="1">
                <a:latin typeface="Symbol" pitchFamily="18" charset="2"/>
              </a:rPr>
              <a:t>q</a:t>
            </a:r>
            <a:r>
              <a:rPr lang="en-US" baseline="-25000" dirty="0" err="1">
                <a:latin typeface="Times" panose="02020603050405020304" pitchFamily="18" charset="0"/>
                <a:cs typeface="Times" panose="02020603050405020304" pitchFamily="18" charset="0"/>
              </a:rPr>
              <a:t>refl</a:t>
            </a:r>
            <a:r>
              <a:rPr lang="en-US" dirty="0"/>
              <a:t>) = (n+1)/(2</a:t>
            </a:r>
            <a:r>
              <a:rPr lang="en-US" dirty="0">
                <a:latin typeface="Symbol" pitchFamily="18" charset="2"/>
              </a:rPr>
              <a:t>p</a:t>
            </a:r>
            <a:r>
              <a:rPr lang="en-US" dirty="0"/>
              <a:t>) </a:t>
            </a:r>
            <a:r>
              <a:rPr lang="en-US" dirty="0" err="1"/>
              <a:t>cos</a:t>
            </a:r>
            <a:r>
              <a:rPr lang="en-US" i="1" baseline="30000" dirty="0" err="1"/>
              <a:t>n</a:t>
            </a:r>
            <a:r>
              <a:rPr lang="en-US" dirty="0"/>
              <a:t>(</a:t>
            </a:r>
            <a:r>
              <a:rPr lang="en-US" dirty="0">
                <a:latin typeface="Symbol" pitchFamily="18" charset="2"/>
              </a:rPr>
              <a:t>q</a:t>
            </a:r>
            <a:r>
              <a:rPr lang="en-US" dirty="0"/>
              <a:t>)</a:t>
            </a:r>
          </a:p>
          <a:p>
            <a:pPr lvl="1">
              <a:lnSpc>
                <a:spcPct val="90000"/>
              </a:lnSpc>
            </a:pPr>
            <a:r>
              <a:rPr lang="en-US" dirty="0" err="1">
                <a:latin typeface="Symbol" pitchFamily="18" charset="2"/>
              </a:rPr>
              <a:t>q</a:t>
            </a:r>
            <a:r>
              <a:rPr lang="en-US" baseline="-25000" dirty="0" err="1">
                <a:latin typeface="Times" panose="02020603050405020304" pitchFamily="18" charset="0"/>
                <a:cs typeface="Times" panose="02020603050405020304" pitchFamily="18" charset="0"/>
              </a:rPr>
              <a:t>refl</a:t>
            </a:r>
            <a:r>
              <a:rPr lang="en-US" baseline="-25000" dirty="0"/>
              <a:t> </a:t>
            </a:r>
            <a:r>
              <a:rPr lang="en-US" dirty="0"/>
              <a:t>…angle between the ideal mirror reflection of </a:t>
            </a:r>
            <a:r>
              <a:rPr lang="cs-CZ" dirty="0" err="1">
                <a:latin typeface="Symbol" pitchFamily="18" charset="2"/>
              </a:rPr>
              <a:t>w</a:t>
            </a:r>
            <a:r>
              <a:rPr lang="cs-CZ" baseline="-25000" dirty="0" err="1"/>
              <a:t>o</a:t>
            </a:r>
            <a:r>
              <a:rPr lang="en-US" baseline="-25000" dirty="0" err="1"/>
              <a:t>ut</a:t>
            </a:r>
            <a:r>
              <a:rPr lang="cs-CZ" dirty="0"/>
              <a:t> </a:t>
            </a:r>
            <a:r>
              <a:rPr lang="en-US" dirty="0"/>
              <a:t>and the generated ray</a:t>
            </a:r>
            <a:endParaRPr lang="cs-CZ" dirty="0"/>
          </a:p>
          <a:p>
            <a:pPr lvl="1">
              <a:lnSpc>
                <a:spcPct val="90000"/>
              </a:lnSpc>
            </a:pPr>
            <a:r>
              <a:rPr lang="en-US" dirty="0"/>
              <a:t>Formulas for generating the direction</a:t>
            </a:r>
            <a:r>
              <a:rPr lang="cs-CZ" dirty="0"/>
              <a:t>:</a:t>
            </a:r>
          </a:p>
          <a:p>
            <a:pPr lvl="1">
              <a:lnSpc>
                <a:spcPct val="90000"/>
              </a:lnSpc>
            </a:pPr>
            <a:endParaRPr lang="cs-CZ" dirty="0"/>
          </a:p>
          <a:p>
            <a:pPr lvl="1">
              <a:lnSpc>
                <a:spcPct val="90000"/>
              </a:lnSpc>
            </a:pPr>
            <a:endParaRPr lang="cs-CZ" dirty="0"/>
          </a:p>
          <a:p>
            <a:pPr lvl="1">
              <a:lnSpc>
                <a:spcPct val="90000"/>
              </a:lnSpc>
            </a:pPr>
            <a:endParaRPr lang="cs-CZ" dirty="0"/>
          </a:p>
          <a:p>
            <a:pPr lvl="1">
              <a:lnSpc>
                <a:spcPct val="90000"/>
              </a:lnSpc>
            </a:pPr>
            <a:endParaRPr lang="cs-CZ" dirty="0"/>
          </a:p>
          <a:p>
            <a:pPr lvl="2">
              <a:lnSpc>
                <a:spcPct val="90000"/>
              </a:lnSpc>
            </a:pPr>
            <a:endParaRPr lang="cs-CZ" dirty="0"/>
          </a:p>
          <a:p>
            <a:pPr lvl="2">
              <a:lnSpc>
                <a:spcPct val="90000"/>
              </a:lnSpc>
            </a:pPr>
            <a:endParaRPr lang="cs-CZ" dirty="0"/>
          </a:p>
          <a:p>
            <a:pPr lvl="2">
              <a:lnSpc>
                <a:spcPct val="90000"/>
              </a:lnSpc>
            </a:pPr>
            <a:endParaRPr lang="cs-CZ" dirty="0"/>
          </a:p>
          <a:p>
            <a:pPr lvl="2">
              <a:lnSpc>
                <a:spcPct val="90000"/>
              </a:lnSpc>
            </a:pPr>
            <a:r>
              <a:rPr lang="cs-CZ" dirty="0"/>
              <a:t>r1, r2 … </a:t>
            </a:r>
            <a:r>
              <a:rPr lang="en-US" dirty="0"/>
              <a:t>uniform random variates on &lt;0,1)</a:t>
            </a:r>
          </a:p>
          <a:p>
            <a:pPr>
              <a:lnSpc>
                <a:spcPct val="90000"/>
              </a:lnSpc>
            </a:pPr>
            <a:endParaRPr lang="en-US" dirty="0"/>
          </a:p>
        </p:txBody>
      </p:sp>
      <p:pic>
        <p:nvPicPr>
          <p:cNvPr id="318469" name="Picture 5" descr="sampling"/>
          <p:cNvPicPr>
            <a:picLocks noChangeAspect="1" noChangeArrowheads="1"/>
          </p:cNvPicPr>
          <p:nvPr/>
        </p:nvPicPr>
        <p:blipFill>
          <a:blip r:embed="rId3" cstate="print"/>
          <a:srcRect/>
          <a:stretch>
            <a:fillRect/>
          </a:stretch>
        </p:blipFill>
        <p:spPr bwMode="auto">
          <a:xfrm>
            <a:off x="255588" y="3476203"/>
            <a:ext cx="914400" cy="2905125"/>
          </a:xfrm>
          <a:prstGeom prst="rect">
            <a:avLst/>
          </a:prstGeom>
          <a:noFill/>
          <a:ln w="9525">
            <a:noFill/>
            <a:miter lim="800000"/>
            <a:headEnd/>
            <a:tailEnd/>
          </a:ln>
        </p:spPr>
      </p:pic>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pPr>
                <a:defRPr/>
              </a:pPr>
              <a:t>26</a:t>
            </a:fld>
            <a:endParaRPr lang="en-US" altLang="en-US"/>
          </a:p>
        </p:txBody>
      </p:sp>
      <p:sp>
        <p:nvSpPr>
          <p:cNvPr id="7" name="Zástupný symbol pro zápatí 6"/>
          <p:cNvSpPr>
            <a:spLocks noGrp="1"/>
          </p:cNvSpPr>
          <p:nvPr>
            <p:ph type="ftr" sz="quarter" idx="11"/>
          </p:nvPr>
        </p:nvSpPr>
        <p:spPr/>
        <p:txBody>
          <a:bodyPr/>
          <a:lstStyle/>
          <a:p>
            <a:pPr>
              <a:defRPr/>
            </a:pPr>
            <a:r>
              <a:rPr lang="en-US" altLang="en-US"/>
              <a:t>Advanced 3D Graphics (NPGR010) - J. Vorba 2020, created by J. Křivánek 2015</a:t>
            </a:r>
          </a:p>
        </p:txBody>
      </p:sp>
    </p:spTree>
    <p:extLst>
      <p:ext uri="{BB962C8B-B14F-4D97-AF65-F5344CB8AC3E}">
        <p14:creationId xmlns:p14="http://schemas.microsoft.com/office/powerpoint/2010/main" val="254448727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r>
              <a:rPr lang="en-US" dirty="0" err="1">
                <a:latin typeface="Courier New" pitchFamily="49" charset="0"/>
              </a:rPr>
              <a:t>s</a:t>
            </a:r>
            <a:r>
              <a:rPr lang="en-US" sz="3200" b="1" dirty="0" err="1">
                <a:latin typeface="Courier New" pitchFamily="49" charset="0"/>
              </a:rPr>
              <a:t>ampleSpecular</a:t>
            </a:r>
            <a:r>
              <a:rPr lang="en-US" sz="3200" b="1" dirty="0">
                <a:latin typeface="Courier New" pitchFamily="49" charset="0"/>
              </a:rPr>
              <a:t>()</a:t>
            </a:r>
          </a:p>
        </p:txBody>
      </p:sp>
      <p:sp>
        <p:nvSpPr>
          <p:cNvPr id="319491" name="Rectangle 3"/>
          <p:cNvSpPr>
            <a:spLocks noGrp="1" noChangeArrowheads="1"/>
          </p:cNvSpPr>
          <p:nvPr>
            <p:ph type="body" idx="1"/>
          </p:nvPr>
        </p:nvSpPr>
        <p:spPr>
          <a:xfrm>
            <a:off x="457200" y="1628800"/>
            <a:ext cx="8686800" cy="5040560"/>
          </a:xfrm>
        </p:spPr>
        <p:txBody>
          <a:bodyPr/>
          <a:lstStyle/>
          <a:p>
            <a:pPr>
              <a:buNone/>
            </a:pPr>
            <a:r>
              <a:rPr lang="en-US" sz="1500" dirty="0">
                <a:solidFill>
                  <a:srgbClr val="6699FF"/>
                </a:solidFill>
                <a:latin typeface="Courier New" pitchFamily="49" charset="0"/>
              </a:rPr>
              <a:t>// build a lobe coordinate frame</a:t>
            </a:r>
            <a:r>
              <a:rPr lang="cs-CZ" sz="1500" dirty="0">
                <a:solidFill>
                  <a:srgbClr val="6699FF"/>
                </a:solidFill>
                <a:latin typeface="Courier New" pitchFamily="49" charset="0"/>
              </a:rPr>
              <a:t> </a:t>
            </a:r>
            <a:r>
              <a:rPr lang="en-US" sz="1500" dirty="0">
                <a:solidFill>
                  <a:srgbClr val="6699FF"/>
                </a:solidFill>
                <a:latin typeface="Courier New" pitchFamily="49" charset="0"/>
              </a:rPr>
              <a:t>with</a:t>
            </a:r>
            <a:r>
              <a:rPr lang="cs-CZ" sz="1500" dirty="0">
                <a:solidFill>
                  <a:srgbClr val="6699FF"/>
                </a:solidFill>
                <a:latin typeface="Courier New" pitchFamily="49" charset="0"/>
              </a:rPr>
              <a:t> </a:t>
            </a:r>
            <a:r>
              <a:rPr lang="en-US" sz="1500" dirty="0">
                <a:solidFill>
                  <a:srgbClr val="6699FF"/>
                </a:solidFill>
                <a:latin typeface="Courier New" pitchFamily="49" charset="0"/>
              </a:rPr>
              <a:t>ideal reflected direction</a:t>
            </a:r>
            <a:r>
              <a:rPr lang="cs-CZ" sz="1500" dirty="0">
                <a:solidFill>
                  <a:srgbClr val="6699FF"/>
                </a:solidFill>
                <a:latin typeface="Courier New" pitchFamily="49" charset="0"/>
              </a:rPr>
              <a:t> = z-axis</a:t>
            </a:r>
            <a:r>
              <a:rPr lang="en-US" sz="1500" dirty="0">
                <a:latin typeface="Courier New" pitchFamily="49" charset="0"/>
              </a:rPr>
              <a:t> </a:t>
            </a:r>
            <a:endParaRPr lang="cs-CZ" sz="1500" dirty="0">
              <a:latin typeface="Courier New" pitchFamily="49" charset="0"/>
            </a:endParaRPr>
          </a:p>
          <a:p>
            <a:pPr>
              <a:buFont typeface="Wingdings" pitchFamily="2" charset="2"/>
              <a:buNone/>
            </a:pPr>
            <a:r>
              <a:rPr lang="en-US" sz="1500" dirty="0">
                <a:solidFill>
                  <a:srgbClr val="0000FF"/>
                </a:solidFill>
                <a:latin typeface="Courier New" pitchFamily="49" charset="0"/>
              </a:rPr>
              <a:t>Frame </a:t>
            </a:r>
            <a:r>
              <a:rPr lang="en-US" sz="1500" dirty="0" err="1">
                <a:latin typeface="Courier New" pitchFamily="49" charset="0"/>
              </a:rPr>
              <a:t>lobeFrame</a:t>
            </a:r>
            <a:r>
              <a:rPr lang="en-US" sz="1500" dirty="0">
                <a:latin typeface="Courier New" pitchFamily="49" charset="0"/>
              </a:rPr>
              <a:t>;</a:t>
            </a:r>
          </a:p>
          <a:p>
            <a:pPr>
              <a:buFont typeface="Wingdings" pitchFamily="2" charset="2"/>
              <a:buNone/>
            </a:pPr>
            <a:r>
              <a:rPr lang="en-US" sz="1500" dirty="0" err="1">
                <a:latin typeface="Courier New" pitchFamily="49" charset="0"/>
              </a:rPr>
              <a:t>lobeFrame.setFromZ</a:t>
            </a:r>
            <a:r>
              <a:rPr lang="en-US" sz="1500" dirty="0">
                <a:latin typeface="Courier New" pitchFamily="49" charset="0"/>
              </a:rPr>
              <a:t>( </a:t>
            </a:r>
            <a:r>
              <a:rPr lang="en-US" sz="1500" dirty="0" err="1">
                <a:latin typeface="Courier New" pitchFamily="49" charset="0"/>
              </a:rPr>
              <a:t>reflectedDir</a:t>
            </a:r>
            <a:r>
              <a:rPr lang="en-US" sz="1500" dirty="0">
                <a:latin typeface="Courier New" pitchFamily="49" charset="0"/>
              </a:rPr>
              <a:t>(</a:t>
            </a:r>
            <a:r>
              <a:rPr lang="en-US" sz="1500" dirty="0" err="1">
                <a:latin typeface="Courier New" pitchFamily="49" charset="0"/>
              </a:rPr>
              <a:t>incidentDir</a:t>
            </a:r>
            <a:r>
              <a:rPr lang="en-US" sz="1500" dirty="0">
                <a:latin typeface="Courier New" pitchFamily="49" charset="0"/>
              </a:rPr>
              <a:t>, </a:t>
            </a:r>
            <a:r>
              <a:rPr lang="en-US" sz="1500" dirty="0" err="1">
                <a:latin typeface="Courier New" pitchFamily="49" charset="0"/>
              </a:rPr>
              <a:t>surfaceNormal</a:t>
            </a:r>
            <a:r>
              <a:rPr lang="en-US" sz="1500" dirty="0">
                <a:latin typeface="Courier New" pitchFamily="49" charset="0"/>
              </a:rPr>
              <a:t>) );</a:t>
            </a:r>
            <a:endParaRPr lang="en-US" sz="1500" dirty="0">
              <a:solidFill>
                <a:srgbClr val="6699FF"/>
              </a:solidFill>
              <a:latin typeface="Courier New" pitchFamily="49" charset="0"/>
            </a:endParaRPr>
          </a:p>
          <a:p>
            <a:pPr>
              <a:buFont typeface="Wingdings" pitchFamily="2" charset="2"/>
              <a:buNone/>
            </a:pPr>
            <a:endParaRPr lang="en-US" sz="1500" dirty="0">
              <a:solidFill>
                <a:srgbClr val="6699FF"/>
              </a:solidFill>
              <a:latin typeface="Courier New" pitchFamily="49" charset="0"/>
            </a:endParaRPr>
          </a:p>
          <a:p>
            <a:pPr>
              <a:buFont typeface="Wingdings" pitchFamily="2" charset="2"/>
              <a:buNone/>
            </a:pPr>
            <a:r>
              <a:rPr lang="en-US" sz="1500" dirty="0">
                <a:solidFill>
                  <a:srgbClr val="6699FF"/>
                </a:solidFill>
                <a:latin typeface="Courier New" pitchFamily="49" charset="0"/>
              </a:rPr>
              <a:t>// generate direction in the lobe coordinate frame</a:t>
            </a:r>
          </a:p>
          <a:p>
            <a:pPr>
              <a:buNone/>
            </a:pPr>
            <a:r>
              <a:rPr lang="en-US" sz="1500" dirty="0">
                <a:solidFill>
                  <a:srgbClr val="6699FF"/>
                </a:solidFill>
                <a:latin typeface="Courier New" pitchFamily="49" charset="0"/>
              </a:rPr>
              <a:t>// 	use formulas form previous slide, n=</a:t>
            </a:r>
            <a:r>
              <a:rPr lang="en-US" sz="1500" dirty="0" err="1">
                <a:solidFill>
                  <a:srgbClr val="6699FF"/>
                </a:solidFill>
                <a:latin typeface="Courier New" pitchFamily="49" charset="0"/>
              </a:rPr>
              <a:t>Phong</a:t>
            </a:r>
            <a:r>
              <a:rPr lang="en-US" sz="1500" dirty="0">
                <a:solidFill>
                  <a:srgbClr val="6699FF"/>
                </a:solidFill>
                <a:latin typeface="Courier New" pitchFamily="49" charset="0"/>
              </a:rPr>
              <a:t> exponent</a:t>
            </a:r>
            <a:endParaRPr lang="en-US" sz="1500" dirty="0">
              <a:latin typeface="Courier New" pitchFamily="49" charset="0"/>
            </a:endParaRPr>
          </a:p>
          <a:p>
            <a:pPr>
              <a:buFont typeface="Wingdings" pitchFamily="2" charset="2"/>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Vec3</a:t>
            </a:r>
            <a:r>
              <a:rPr lang="en-US" sz="1500" dirty="0">
                <a:latin typeface="Courier New" pitchFamily="49" charset="0"/>
              </a:rPr>
              <a:t> </a:t>
            </a:r>
            <a:r>
              <a:rPr lang="en-US" sz="1500" dirty="0" err="1">
                <a:latin typeface="Courier New" pitchFamily="49" charset="0"/>
              </a:rPr>
              <a:t>dirInLobeFrame</a:t>
            </a:r>
            <a:r>
              <a:rPr lang="en-US" sz="1500" dirty="0">
                <a:latin typeface="Courier New" pitchFamily="49" charset="0"/>
              </a:rPr>
              <a:t> = </a:t>
            </a:r>
            <a:r>
              <a:rPr lang="en-US" sz="1500" dirty="0" err="1">
                <a:latin typeface="Courier New" pitchFamily="49" charset="0"/>
              </a:rPr>
              <a:t>rndHemiCosN</a:t>
            </a:r>
            <a:r>
              <a:rPr lang="en-US" sz="1500" dirty="0">
                <a:latin typeface="Courier New" pitchFamily="49" charset="0"/>
              </a:rPr>
              <a:t>(n);  </a:t>
            </a:r>
            <a:endParaRPr lang="en-US" sz="1500" dirty="0">
              <a:solidFill>
                <a:srgbClr val="6699FF"/>
              </a:solidFill>
              <a:latin typeface="Courier New" pitchFamily="49" charset="0"/>
            </a:endParaRPr>
          </a:p>
          <a:p>
            <a:pPr>
              <a:buNone/>
            </a:pPr>
            <a:endParaRPr lang="en-US" sz="1500" dirty="0">
              <a:solidFill>
                <a:srgbClr val="6699FF"/>
              </a:solidFill>
              <a:latin typeface="Courier New" pitchFamily="49" charset="0"/>
            </a:endParaRPr>
          </a:p>
          <a:p>
            <a:pPr>
              <a:buNone/>
            </a:pPr>
            <a:r>
              <a:rPr lang="en-US" sz="1500" dirty="0">
                <a:solidFill>
                  <a:srgbClr val="6699FF"/>
                </a:solidFill>
                <a:latin typeface="Courier New" pitchFamily="49" charset="0"/>
              </a:rPr>
              <a:t>// transform </a:t>
            </a:r>
            <a:r>
              <a:rPr lang="en-US" sz="1500" dirty="0" err="1">
                <a:solidFill>
                  <a:srgbClr val="6699FF"/>
                </a:solidFill>
                <a:latin typeface="Courier New" pitchFamily="49" charset="0"/>
              </a:rPr>
              <a:t>dirInLobeFrame</a:t>
            </a:r>
            <a:r>
              <a:rPr lang="en-US" sz="1500" dirty="0">
                <a:solidFill>
                  <a:srgbClr val="6699FF"/>
                </a:solidFill>
                <a:latin typeface="Courier New" pitchFamily="49" charset="0"/>
              </a:rPr>
              <a:t> to local shading frame</a:t>
            </a:r>
          </a:p>
          <a:p>
            <a:pPr>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Vec3</a:t>
            </a:r>
            <a:r>
              <a:rPr lang="en-US" sz="1500" dirty="0">
                <a:latin typeface="Courier New" pitchFamily="49" charset="0"/>
              </a:rPr>
              <a:t> </a:t>
            </a:r>
            <a:r>
              <a:rPr lang="en-US" sz="1500" dirty="0" err="1">
                <a:latin typeface="Courier New" pitchFamily="49" charset="0"/>
              </a:rPr>
              <a:t>dir</a:t>
            </a:r>
            <a:r>
              <a:rPr lang="en-US" sz="1500" dirty="0">
                <a:latin typeface="Courier New" pitchFamily="49" charset="0"/>
              </a:rPr>
              <a:t> = </a:t>
            </a:r>
            <a:r>
              <a:rPr lang="en-US" sz="1500" dirty="0" err="1">
                <a:latin typeface="Courier New" pitchFamily="49" charset="0"/>
              </a:rPr>
              <a:t>lobeFrame.toGlobal</a:t>
            </a:r>
            <a:r>
              <a:rPr lang="en-US" sz="1500" dirty="0">
                <a:latin typeface="Courier New" pitchFamily="49" charset="0"/>
              </a:rPr>
              <a:t>(</a:t>
            </a:r>
            <a:r>
              <a:rPr lang="en-US" sz="1500" dirty="0" err="1">
                <a:latin typeface="Courier New" pitchFamily="49" charset="0"/>
              </a:rPr>
              <a:t>dirInLobeFrame</a:t>
            </a:r>
            <a:r>
              <a:rPr lang="en-US" sz="1500" dirty="0">
                <a:latin typeface="Courier New" pitchFamily="49" charset="0"/>
              </a:rPr>
              <a:t>);</a:t>
            </a:r>
          </a:p>
          <a:p>
            <a:pPr>
              <a:buFont typeface="Wingdings" pitchFamily="2" charset="2"/>
              <a:buNone/>
            </a:pPr>
            <a:endParaRPr lang="en-US" sz="1500" dirty="0">
              <a:latin typeface="Courier New" pitchFamily="49" charset="0"/>
            </a:endParaRPr>
          </a:p>
          <a:p>
            <a:pPr>
              <a:buNone/>
            </a:pPr>
            <a:r>
              <a:rPr lang="en-US" sz="1500" b="1" dirty="0">
                <a:solidFill>
                  <a:srgbClr val="0000FF"/>
                </a:solidFill>
                <a:latin typeface="Courier New" pitchFamily="49" charset="0"/>
              </a:rPr>
              <a:t>return </a:t>
            </a:r>
            <a:r>
              <a:rPr lang="en-US" sz="1500" dirty="0" err="1">
                <a:latin typeface="Courier New" pitchFamily="49" charset="0"/>
              </a:rPr>
              <a:t>dir</a:t>
            </a:r>
            <a:r>
              <a:rPr lang="en-US" sz="1500" dirty="0">
                <a:latin typeface="Courier New" pitchFamily="49" charset="0"/>
              </a:rPr>
              <a:t>;</a:t>
            </a: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27</a:t>
            </a:fld>
            <a:endParaRPr lang="en-US" altLang="en-US"/>
          </a:p>
        </p:txBody>
      </p:sp>
      <p:sp>
        <p:nvSpPr>
          <p:cNvPr id="5" name="Zástupný symbol pro zápatí 4"/>
          <p:cNvSpPr>
            <a:spLocks noGrp="1"/>
          </p:cNvSpPr>
          <p:nvPr>
            <p:ph type="ftr" sz="quarter" idx="11"/>
          </p:nvPr>
        </p:nvSpPr>
        <p:spPr/>
        <p:txBody>
          <a:bodyPr/>
          <a:lstStyle/>
          <a:p>
            <a:pPr>
              <a:defRPr/>
            </a:pPr>
            <a:r>
              <a:rPr lang="en-US" altLang="en-US"/>
              <a:t>Advanced 3D Graphics (NPGR010) - J. Vorba 2020, created by J. Křivánek 2015</a:t>
            </a:r>
          </a:p>
        </p:txBody>
      </p:sp>
    </p:spTree>
    <p:extLst>
      <p:ext uri="{BB962C8B-B14F-4D97-AF65-F5344CB8AC3E}">
        <p14:creationId xmlns:p14="http://schemas.microsoft.com/office/powerpoint/2010/main" val="390202803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latin typeface="Courier New" pitchFamily="49" charset="0"/>
              </a:rPr>
              <a:t>evalPdf</a:t>
            </a:r>
            <a:endParaRPr lang="en-US" dirty="0"/>
          </a:p>
        </p:txBody>
      </p:sp>
      <p:sp>
        <p:nvSpPr>
          <p:cNvPr id="4" name="Zástupný symbol pro zápatí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28</a:t>
            </a:fld>
            <a:endParaRPr lang="en-US" altLang="en-US"/>
          </a:p>
        </p:txBody>
      </p:sp>
      <p:sp>
        <p:nvSpPr>
          <p:cNvPr id="7" name="Obdélník 6"/>
          <p:cNvSpPr/>
          <p:nvPr/>
        </p:nvSpPr>
        <p:spPr>
          <a:xfrm>
            <a:off x="395535" y="1582341"/>
            <a:ext cx="8748465" cy="2308324"/>
          </a:xfrm>
          <a:prstGeom prst="rect">
            <a:avLst/>
          </a:prstGeom>
        </p:spPr>
        <p:txBody>
          <a:bodyPr wrap="square">
            <a:spAutoFit/>
          </a:bodyPr>
          <a:lstStyle/>
          <a:p>
            <a:pPr>
              <a:buFont typeface="Wingdings" pitchFamily="2" charset="2"/>
              <a:buNone/>
            </a:pPr>
            <a:r>
              <a:rPr lang="en-US" noProof="1">
                <a:solidFill>
                  <a:srgbClr val="0000FF"/>
                </a:solidFill>
                <a:latin typeface="Courier New" pitchFamily="49" charset="0"/>
              </a:rPr>
              <a:t>float</a:t>
            </a:r>
            <a:r>
              <a:rPr lang="en-US" noProof="1">
                <a:latin typeface="Courier New" pitchFamily="49" charset="0"/>
              </a:rPr>
              <a:t> </a:t>
            </a:r>
            <a:r>
              <a:rPr lang="en-US" b="1" noProof="1">
                <a:latin typeface="Courier New" pitchFamily="49" charset="0"/>
              </a:rPr>
              <a:t>evalPdf</a:t>
            </a:r>
            <a:r>
              <a:rPr lang="en-US" noProof="1">
                <a:latin typeface="Courier New" pitchFamily="49" charset="0"/>
              </a:rPr>
              <a:t>(</a:t>
            </a:r>
            <a:r>
              <a:rPr lang="en-US" noProof="1">
                <a:solidFill>
                  <a:srgbClr val="0000FF"/>
                </a:solidFill>
                <a:latin typeface="Courier New" pitchFamily="49" charset="0"/>
              </a:rPr>
              <a:t>Dir</a:t>
            </a:r>
            <a:r>
              <a:rPr lang="en-US" noProof="1">
                <a:latin typeface="Courier New" pitchFamily="49" charset="0"/>
              </a:rPr>
              <a:t> incidentDir, </a:t>
            </a:r>
            <a:r>
              <a:rPr lang="en-US" noProof="1">
                <a:solidFill>
                  <a:srgbClr val="0000FF"/>
                </a:solidFill>
                <a:latin typeface="Courier New" pitchFamily="49" charset="0"/>
              </a:rPr>
              <a:t>Dir</a:t>
            </a:r>
            <a:r>
              <a:rPr lang="en-US" noProof="1">
                <a:latin typeface="Courier New" pitchFamily="49" charset="0"/>
              </a:rPr>
              <a:t> generatedDir, </a:t>
            </a:r>
          </a:p>
          <a:p>
            <a:pPr>
              <a:buFont typeface="Wingdings" pitchFamily="2" charset="2"/>
              <a:buNone/>
            </a:pPr>
            <a:r>
              <a:rPr lang="en-US" noProof="1">
                <a:latin typeface="Courier New" pitchFamily="49" charset="0"/>
              </a:rPr>
              <a:t>              </a:t>
            </a:r>
            <a:r>
              <a:rPr lang="en-US" noProof="1">
                <a:solidFill>
                  <a:srgbClr val="0000FF"/>
                </a:solidFill>
                <a:latin typeface="Courier New" pitchFamily="49" charset="0"/>
              </a:rPr>
              <a:t>float</a:t>
            </a:r>
            <a:r>
              <a:rPr lang="en-US" noProof="1">
                <a:latin typeface="Courier New" pitchFamily="49" charset="0"/>
              </a:rPr>
              <a:t> probDiffuse, </a:t>
            </a:r>
            <a:r>
              <a:rPr lang="en-US" noProof="1">
                <a:solidFill>
                  <a:srgbClr val="0000FF"/>
                </a:solidFill>
                <a:latin typeface="Courier New" pitchFamily="49" charset="0"/>
              </a:rPr>
              <a:t>float</a:t>
            </a:r>
            <a:r>
              <a:rPr lang="en-US" noProof="1">
                <a:latin typeface="Courier New" pitchFamily="49" charset="0"/>
              </a:rPr>
              <a:t> probSpecular)</a:t>
            </a:r>
            <a:endParaRPr lang="en-US" noProof="1">
              <a:solidFill>
                <a:srgbClr val="6699FF"/>
              </a:solidFill>
              <a:latin typeface="Courier New" pitchFamily="49" charset="0"/>
            </a:endParaRPr>
          </a:p>
          <a:p>
            <a:pPr>
              <a:buFont typeface="Wingdings" pitchFamily="2" charset="2"/>
              <a:buNone/>
            </a:pPr>
            <a:r>
              <a:rPr lang="en-US" noProof="1">
                <a:latin typeface="Courier New" pitchFamily="49" charset="0"/>
              </a:rPr>
              <a:t>{</a:t>
            </a:r>
          </a:p>
          <a:p>
            <a:pPr>
              <a:buNone/>
            </a:pPr>
            <a:r>
              <a:rPr lang="en-US" b="1" noProof="1">
                <a:solidFill>
                  <a:srgbClr val="0000FF"/>
                </a:solidFill>
                <a:latin typeface="Courier New" pitchFamily="49" charset="0"/>
              </a:rPr>
              <a:t>   </a:t>
            </a:r>
            <a:r>
              <a:rPr lang="en-US" noProof="1">
                <a:solidFill>
                  <a:srgbClr val="0000FF"/>
                </a:solidFill>
                <a:latin typeface="Courier New" pitchFamily="49" charset="0"/>
              </a:rPr>
              <a:t>return</a:t>
            </a:r>
            <a:r>
              <a:rPr lang="en-US" noProof="1">
                <a:latin typeface="Courier New" pitchFamily="49" charset="0"/>
              </a:rPr>
              <a:t> </a:t>
            </a:r>
          </a:p>
          <a:p>
            <a:pPr>
              <a:buNone/>
            </a:pPr>
            <a:r>
              <a:rPr lang="en-US" noProof="1">
                <a:latin typeface="Courier New" pitchFamily="49" charset="0"/>
              </a:rPr>
              <a:t>     probDiffuse  * </a:t>
            </a:r>
            <a:r>
              <a:rPr lang="en-US" b="1" noProof="1">
                <a:latin typeface="Courier New" pitchFamily="49" charset="0"/>
              </a:rPr>
              <a:t>getDiffusePdf</a:t>
            </a:r>
            <a:r>
              <a:rPr lang="en-US" noProof="1">
                <a:latin typeface="Courier New" pitchFamily="49" charset="0"/>
              </a:rPr>
              <a:t>(generatedDir) + </a:t>
            </a:r>
          </a:p>
          <a:p>
            <a:pPr>
              <a:buNone/>
            </a:pPr>
            <a:r>
              <a:rPr lang="en-US" noProof="1">
                <a:latin typeface="Courier New" pitchFamily="49" charset="0"/>
              </a:rPr>
              <a:t>     probSpecular * </a:t>
            </a:r>
            <a:r>
              <a:rPr lang="en-US" b="1" noProof="1">
                <a:latin typeface="Courier New" pitchFamily="49" charset="0"/>
              </a:rPr>
              <a:t>getSpecularPdf</a:t>
            </a:r>
            <a:r>
              <a:rPr lang="en-US" noProof="1">
                <a:latin typeface="Courier New" pitchFamily="49" charset="0"/>
              </a:rPr>
              <a:t>(incidentDir, generatedDir);</a:t>
            </a:r>
          </a:p>
          <a:p>
            <a:pPr>
              <a:buFont typeface="Wingdings" pitchFamily="2" charset="2"/>
              <a:buNone/>
            </a:pPr>
            <a:r>
              <a:rPr lang="en-US" noProof="1">
                <a:latin typeface="Courier New" pitchFamily="49" charset="0"/>
              </a:rPr>
              <a:t>}</a:t>
            </a:r>
          </a:p>
          <a:p>
            <a:pPr>
              <a:buFont typeface="Wingdings" pitchFamily="2" charset="2"/>
              <a:buNone/>
            </a:pPr>
            <a:endParaRPr lang="en-US" dirty="0">
              <a:solidFill>
                <a:srgbClr val="6699FF"/>
              </a:solidFill>
              <a:latin typeface="Courier New" pitchFamily="49" charset="0"/>
            </a:endParaRPr>
          </a:p>
        </p:txBody>
      </p:sp>
      <p:cxnSp>
        <p:nvCxnSpPr>
          <p:cNvPr id="9" name="Přímá spojnice se šipkou 8"/>
          <p:cNvCxnSpPr/>
          <p:nvPr/>
        </p:nvCxnSpPr>
        <p:spPr>
          <a:xfrm flipV="1">
            <a:off x="3995936" y="3429000"/>
            <a:ext cx="0" cy="18722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2218847" y="5374694"/>
            <a:ext cx="3554178" cy="400110"/>
          </a:xfrm>
          <a:prstGeom prst="rect">
            <a:avLst/>
          </a:prstGeom>
          <a:noFill/>
        </p:spPr>
        <p:txBody>
          <a:bodyPr wrap="none" rtlCol="0">
            <a:spAutoFit/>
          </a:bodyPr>
          <a:lstStyle/>
          <a:p>
            <a:r>
              <a:rPr lang="en-US" sz="2000" dirty="0">
                <a:latin typeface="+mj-lt"/>
              </a:rPr>
              <a:t>formulas from previous slides</a:t>
            </a:r>
          </a:p>
        </p:txBody>
      </p:sp>
    </p:spTree>
    <p:extLst>
      <p:ext uri="{BB962C8B-B14F-4D97-AF65-F5344CB8AC3E}">
        <p14:creationId xmlns:p14="http://schemas.microsoft.com/office/powerpoint/2010/main" val="533160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a:t>Variance reduction methods for MC estimators</a:t>
            </a:r>
            <a:endParaRPr lang="cs-CZ" b="1" dirty="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a:p>
        </p:txBody>
      </p:sp>
    </p:spTree>
    <p:extLst>
      <p:ext uri="{BB962C8B-B14F-4D97-AF65-F5344CB8AC3E}">
        <p14:creationId xmlns:p14="http://schemas.microsoft.com/office/powerpoint/2010/main" val="357983110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Monte Carlo integration</a:t>
            </a:r>
          </a:p>
        </p:txBody>
      </p:sp>
      <p:sp>
        <p:nvSpPr>
          <p:cNvPr id="3" name="Zástupný symbol pro obsah 2"/>
          <p:cNvSpPr>
            <a:spLocks noGrp="1"/>
          </p:cNvSpPr>
          <p:nvPr>
            <p:ph idx="1"/>
          </p:nvPr>
        </p:nvSpPr>
        <p:spPr>
          <a:xfrm>
            <a:off x="457200" y="1600200"/>
            <a:ext cx="8435280" cy="4530725"/>
          </a:xfrm>
        </p:spPr>
        <p:txBody>
          <a:bodyPr/>
          <a:lstStyle/>
          <a:p>
            <a:r>
              <a:rPr lang="en-US" dirty="0"/>
              <a:t>General tool for estimating definite integrals</a:t>
            </a:r>
          </a:p>
        </p:txBody>
      </p:sp>
      <p:grpSp>
        <p:nvGrpSpPr>
          <p:cNvPr id="4" name="Skupina 3"/>
          <p:cNvGrpSpPr/>
          <p:nvPr/>
        </p:nvGrpSpPr>
        <p:grpSpPr>
          <a:xfrm>
            <a:off x="304800" y="2362200"/>
            <a:ext cx="4719961" cy="3750481"/>
            <a:chOff x="371159" y="1927439"/>
            <a:chExt cx="4719961" cy="3750481"/>
          </a:xfrm>
        </p:grpSpPr>
        <p:sp>
          <p:nvSpPr>
            <p:cNvPr id="5" name="Volný tvar 4"/>
            <p:cNvSpPr/>
            <p:nvPr/>
          </p:nvSpPr>
          <p:spPr>
            <a:xfrm>
              <a:off x="206028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1</a:t>
              </a:r>
            </a:p>
          </p:txBody>
        </p:sp>
        <p:sp>
          <p:nvSpPr>
            <p:cNvPr id="6" name="Volný tvar 5"/>
            <p:cNvSpPr/>
            <p:nvPr/>
          </p:nvSpPr>
          <p:spPr>
            <a:xfrm>
              <a:off x="534960" y="2320560"/>
              <a:ext cx="4384440" cy="2698560"/>
            </a:xfrm>
            <a:custGeom>
              <a:avLst/>
              <a:gdLst>
                <a:gd name="f0" fmla="val 0"/>
                <a:gd name="f1" fmla="val 1392"/>
                <a:gd name="f2" fmla="val 192"/>
                <a:gd name="f3" fmla="val 816"/>
                <a:gd name="f4" fmla="val 432"/>
                <a:gd name="f5" fmla="val 336"/>
                <a:gd name="f6" fmla="val 720"/>
                <a:gd name="f7" fmla="val 48"/>
                <a:gd name="f8" fmla="val 864"/>
                <a:gd name="f9" fmla="val 960"/>
                <a:gd name="f10" fmla="val 1104"/>
                <a:gd name="f11" fmla="val 1248"/>
                <a:gd name="f12" fmla="val 1536"/>
                <a:gd name="f13" fmla="val 576"/>
                <a:gd name="f14" fmla="val 1680"/>
                <a:gd name="f15" fmla="val 624"/>
                <a:gd name="f16" fmla="val 1824"/>
                <a:gd name="f17" fmla="val 1968"/>
                <a:gd name="f18" fmla="val 528"/>
                <a:gd name="f19" fmla="val 2064"/>
                <a:gd name="f20" fmla="val 480"/>
                <a:gd name="f21" fmla="val 2208"/>
                <a:gd name="f22" fmla="val 2352"/>
                <a:gd name="f23" fmla="val 2448"/>
                <a:gd name="f24" fmla="val 2592"/>
                <a:gd name="f25" fmla="val 2736"/>
                <a:gd name="f26" fmla="val 768"/>
                <a:gd name="f27" fmla="val 2832"/>
                <a:gd name="f28" fmla="val 912"/>
                <a:gd name="f29" fmla="val 2928"/>
                <a:gd name="f30" fmla="val 3024"/>
                <a:gd name="f31" fmla="val 1200"/>
                <a:gd name="f32" fmla="val 3120"/>
                <a:gd name="f33" fmla="val 1920"/>
              </a:gdLst>
              <a:ahLst/>
              <a:cxnLst>
                <a:cxn ang="3cd4">
                  <a:pos x="hc" y="t"/>
                </a:cxn>
                <a:cxn ang="0">
                  <a:pos x="r" y="vc"/>
                </a:cxn>
                <a:cxn ang="cd4">
                  <a:pos x="hc" y="b"/>
                </a:cxn>
                <a:cxn ang="cd2">
                  <a:pos x="l" y="vc"/>
                </a:cxn>
              </a:cxnLst>
              <a:rect l="l" t="t" r="r" b="b"/>
              <a:pathLst>
                <a:path w="3121" h="1921">
                  <a:moveTo>
                    <a:pt x="f0" y="f1"/>
                  </a:moveTo>
                  <a:lnTo>
                    <a:pt x="f2" y="f3"/>
                  </a:lnTo>
                  <a:lnTo>
                    <a:pt x="f4" y="f5"/>
                  </a:lnTo>
                  <a:lnTo>
                    <a:pt x="f6" y="f7"/>
                  </a:lnTo>
                  <a:lnTo>
                    <a:pt x="f8" y="f0"/>
                  </a:lnTo>
                  <a:lnTo>
                    <a:pt x="f9" y="f0"/>
                  </a:lnTo>
                  <a:lnTo>
                    <a:pt x="f10" y="f7"/>
                  </a:lnTo>
                  <a:lnTo>
                    <a:pt x="f11" y="f2"/>
                  </a:lnTo>
                  <a:lnTo>
                    <a:pt x="f1" y="f4"/>
                  </a:lnTo>
                  <a:lnTo>
                    <a:pt x="f12" y="f13"/>
                  </a:lnTo>
                  <a:lnTo>
                    <a:pt x="f14" y="f15"/>
                  </a:lnTo>
                  <a:lnTo>
                    <a:pt x="f16" y="f15"/>
                  </a:lnTo>
                  <a:lnTo>
                    <a:pt x="f17" y="f18"/>
                  </a:lnTo>
                  <a:lnTo>
                    <a:pt x="f19" y="f20"/>
                  </a:lnTo>
                  <a:lnTo>
                    <a:pt x="f21" y="f20"/>
                  </a:lnTo>
                  <a:lnTo>
                    <a:pt x="f22" y="f20"/>
                  </a:lnTo>
                  <a:lnTo>
                    <a:pt x="f23" y="f18"/>
                  </a:lnTo>
                  <a:lnTo>
                    <a:pt x="f24" y="f15"/>
                  </a:lnTo>
                  <a:lnTo>
                    <a:pt x="f25" y="f26"/>
                  </a:lnTo>
                  <a:lnTo>
                    <a:pt x="f27" y="f28"/>
                  </a:lnTo>
                  <a:lnTo>
                    <a:pt x="f29" y="f10"/>
                  </a:lnTo>
                  <a:lnTo>
                    <a:pt x="f30" y="f31"/>
                  </a:lnTo>
                  <a:lnTo>
                    <a:pt x="f32" y="f11"/>
                  </a:lnTo>
                  <a:lnTo>
                    <a:pt x="f32" y="f33"/>
                  </a:lnTo>
                  <a:lnTo>
                    <a:pt x="f0" y="f33"/>
                  </a:lnTo>
                  <a:lnTo>
                    <a:pt x="f0" y="f1"/>
                  </a:lnTo>
                </a:path>
              </a:pathLst>
            </a:custGeom>
            <a:noFill/>
            <a:ln w="36000">
              <a:solidFill>
                <a:srgbClr val="FFC000"/>
              </a:solidFill>
              <a:prstDash val="solid"/>
              <a:round/>
            </a:ln>
          </p:spPr>
          <p:txBody>
            <a:bodyPr vert="horz" wrap="square" lIns="101520" tIns="58320" rIns="101520" bIns="583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7" name="Volný tvar 6"/>
            <p:cNvSpPr/>
            <p:nvPr/>
          </p:nvSpPr>
          <p:spPr>
            <a:xfrm>
              <a:off x="546480" y="1927439"/>
              <a:ext cx="4359960" cy="3079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000">
              <a:solidFill>
                <a:schemeClr val="tx1"/>
              </a:solidFill>
              <a:prstDash val="solid"/>
              <a:miter/>
            </a:ln>
          </p:spPr>
          <p:txBody>
            <a:bodyPr vert="horz" wrap="none" lIns="95040" tIns="51840" rIns="95040" bIns="51840"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8" name="Přímá spojovací čára 7"/>
            <p:cNvSpPr/>
            <p:nvPr/>
          </p:nvSpPr>
          <p:spPr>
            <a:xfrm flipV="1">
              <a:off x="2220840" y="2543039"/>
              <a:ext cx="0" cy="2480041"/>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9" name="Volný tvar 8"/>
            <p:cNvSpPr/>
            <p:nvPr/>
          </p:nvSpPr>
          <p:spPr>
            <a:xfrm>
              <a:off x="3949920" y="2446560"/>
              <a:ext cx="780726"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dirty="0">
                  <a:solidFill>
                    <a:srgbClr val="FFC000"/>
                  </a:solidFill>
                  <a:latin typeface="Times New Roman" pitchFamily="18"/>
                  <a:ea typeface="Lucida Sans Unicode" pitchFamily="2"/>
                  <a:cs typeface="Tahoma" pitchFamily="2"/>
                </a:rPr>
                <a:t>g</a:t>
              </a:r>
              <a:r>
                <a:rPr lang="cs-CZ" sz="2800" i="0" u="none" strike="noStrike" dirty="0">
                  <a:ln>
                    <a:noFill/>
                  </a:ln>
                  <a:solidFill>
                    <a:srgbClr val="FFC000"/>
                  </a:solidFill>
                  <a:latin typeface="Times New Roman" pitchFamily="18"/>
                  <a:ea typeface="Lucida Sans Unicode" pitchFamily="2"/>
                  <a:cs typeface="Tahoma" pitchFamily="2"/>
                </a:rPr>
                <a:t>(</a:t>
              </a:r>
              <a:r>
                <a:rPr lang="cs-CZ" sz="2800" b="1" i="0" u="none" strike="noStrike" dirty="0">
                  <a:ln>
                    <a:noFill/>
                  </a:ln>
                  <a:solidFill>
                    <a:srgbClr val="FFC000"/>
                  </a:solidFill>
                  <a:latin typeface="Times New Roman" pitchFamily="18"/>
                  <a:ea typeface="Lucida Sans Unicode" pitchFamily="2"/>
                  <a:cs typeface="Tahoma" pitchFamily="2"/>
                </a:rPr>
                <a:t>x</a:t>
              </a:r>
              <a:r>
                <a:rPr lang="cs-CZ" sz="2800" i="0" u="none" strike="noStrike" dirty="0">
                  <a:ln>
                    <a:noFill/>
                  </a:ln>
                  <a:solidFill>
                    <a:srgbClr val="FFC000"/>
                  </a:solidFill>
                  <a:latin typeface="Times New Roman" pitchFamily="18"/>
                  <a:ea typeface="Lucida Sans Unicode" pitchFamily="2"/>
                  <a:cs typeface="Tahoma" pitchFamily="2"/>
                </a:rPr>
                <a:t>)</a:t>
              </a:r>
            </a:p>
          </p:txBody>
        </p:sp>
        <p:sp>
          <p:nvSpPr>
            <p:cNvPr id="10" name="Volný tvar 9"/>
            <p:cNvSpPr/>
            <p:nvPr/>
          </p:nvSpPr>
          <p:spPr>
            <a:xfrm>
              <a:off x="371159" y="5099400"/>
              <a:ext cx="359640" cy="489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dirty="0">
                  <a:ln>
                    <a:noFill/>
                  </a:ln>
                  <a:latin typeface="Times New Roman" pitchFamily="18"/>
                  <a:ea typeface="Lucida Sans Unicode" pitchFamily="2"/>
                  <a:cs typeface="Tahoma" pitchFamily="2"/>
                </a:rPr>
                <a:t>0</a:t>
              </a:r>
            </a:p>
          </p:txBody>
        </p:sp>
        <p:sp>
          <p:nvSpPr>
            <p:cNvPr id="11" name="Volný tvar 10"/>
            <p:cNvSpPr/>
            <p:nvPr/>
          </p:nvSpPr>
          <p:spPr>
            <a:xfrm>
              <a:off x="4731480" y="5099400"/>
              <a:ext cx="359640" cy="489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Times New Roman" pitchFamily="18"/>
                  <a:ea typeface="Lucida Sans Unicode" pitchFamily="2"/>
                  <a:cs typeface="Tahoma" pitchFamily="2"/>
                </a:rPr>
                <a:t>1</a:t>
              </a:r>
            </a:p>
          </p:txBody>
        </p:sp>
        <p:sp>
          <p:nvSpPr>
            <p:cNvPr id="12" name="Volný tvar 11"/>
            <p:cNvSpPr/>
            <p:nvPr/>
          </p:nvSpPr>
          <p:spPr>
            <a:xfrm>
              <a:off x="534960" y="3736440"/>
              <a:ext cx="4384440" cy="810719"/>
            </a:xfrm>
            <a:custGeom>
              <a:avLst/>
              <a:gdLst>
                <a:gd name="f0" fmla="val 0"/>
                <a:gd name="f1" fmla="val 576"/>
                <a:gd name="f2" fmla="val 336"/>
                <a:gd name="f3" fmla="val 288"/>
                <a:gd name="f4" fmla="val 624"/>
                <a:gd name="f5" fmla="val 96"/>
                <a:gd name="f6" fmla="val 864"/>
                <a:gd name="f7" fmla="val 1104"/>
                <a:gd name="f8" fmla="val 1392"/>
                <a:gd name="f9" fmla="val 48"/>
                <a:gd name="f10" fmla="val 1677"/>
                <a:gd name="f11" fmla="val 86"/>
                <a:gd name="f12" fmla="val 1872"/>
                <a:gd name="f13" fmla="val 2109"/>
                <a:gd name="f14" fmla="val 102"/>
                <a:gd name="f15" fmla="val 2307"/>
                <a:gd name="f16" fmla="val 115"/>
                <a:gd name="f17" fmla="val 2496"/>
                <a:gd name="f18" fmla="val 144"/>
                <a:gd name="f19" fmla="val 2832"/>
                <a:gd name="f20" fmla="val 240"/>
                <a:gd name="f21" fmla="val 3072"/>
                <a:gd name="f22" fmla="val 3120"/>
              </a:gdLst>
              <a:ahLst/>
              <a:cxnLst>
                <a:cxn ang="3cd4">
                  <a:pos x="hc" y="t"/>
                </a:cxn>
                <a:cxn ang="0">
                  <a:pos x="r" y="vc"/>
                </a:cxn>
                <a:cxn ang="cd4">
                  <a:pos x="hc" y="b"/>
                </a:cxn>
                <a:cxn ang="cd2">
                  <a:pos x="l" y="vc"/>
                </a:cxn>
              </a:cxnLst>
              <a:rect l="l" t="t" r="r" b="b"/>
              <a:pathLst>
                <a:path w="3121" h="577">
                  <a:moveTo>
                    <a:pt x="f0" y="f1"/>
                  </a:moveTo>
                  <a:lnTo>
                    <a:pt x="f2" y="f3"/>
                  </a:lnTo>
                  <a:lnTo>
                    <a:pt x="f4" y="f5"/>
                  </a:lnTo>
                  <a:lnTo>
                    <a:pt x="f6" y="f0"/>
                  </a:lnTo>
                  <a:lnTo>
                    <a:pt x="f7" y="f0"/>
                  </a:lnTo>
                  <a:lnTo>
                    <a:pt x="f8" y="f9"/>
                  </a:lnTo>
                  <a:lnTo>
                    <a:pt x="f10" y="f11"/>
                  </a:lnTo>
                  <a:lnTo>
                    <a:pt x="f12" y="f5"/>
                  </a:lnTo>
                  <a:lnTo>
                    <a:pt x="f13" y="f14"/>
                  </a:lnTo>
                  <a:lnTo>
                    <a:pt x="f15" y="f16"/>
                  </a:lnTo>
                  <a:lnTo>
                    <a:pt x="f17" y="f18"/>
                  </a:lnTo>
                  <a:lnTo>
                    <a:pt x="f19" y="f20"/>
                  </a:lnTo>
                  <a:lnTo>
                    <a:pt x="f21" y="f3"/>
                  </a:lnTo>
                  <a:lnTo>
                    <a:pt x="f22" y="f3"/>
                  </a:lnTo>
                </a:path>
              </a:pathLst>
            </a:custGeom>
            <a:noFill/>
            <a:ln w="36000">
              <a:solidFill>
                <a:schemeClr val="accent1">
                  <a:lumMod val="60000"/>
                  <a:lumOff val="40000"/>
                </a:schemeClr>
              </a:solidFill>
              <a:prstDash val="solid"/>
              <a:round/>
            </a:ln>
          </p:spPr>
          <p:txBody>
            <a:bodyPr vert="horz" wrap="square" lIns="95400" tIns="52200" rIns="95400" bIns="5220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13" name="Volný tvar 12"/>
            <p:cNvSpPr/>
            <p:nvPr/>
          </p:nvSpPr>
          <p:spPr>
            <a:xfrm>
              <a:off x="4021920" y="4011120"/>
              <a:ext cx="800859"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1" u="none" strike="noStrike" dirty="0">
                  <a:ln>
                    <a:noFill/>
                  </a:ln>
                  <a:solidFill>
                    <a:schemeClr val="accent1">
                      <a:lumMod val="60000"/>
                      <a:lumOff val="40000"/>
                    </a:schemeClr>
                  </a:solidFill>
                  <a:latin typeface="Times New Roman" pitchFamily="18"/>
                  <a:ea typeface="Lucida Sans Unicode" pitchFamily="2"/>
                  <a:cs typeface="Tahoma" pitchFamily="2"/>
                </a:rPr>
                <a:t>p</a:t>
              </a:r>
              <a:r>
                <a:rPr lang="cs-CZ" sz="2800" i="0" u="none" strike="noStrike" dirty="0">
                  <a:ln>
                    <a:noFill/>
                  </a:ln>
                  <a:solidFill>
                    <a:schemeClr val="accent1">
                      <a:lumMod val="60000"/>
                      <a:lumOff val="40000"/>
                    </a:schemeClr>
                  </a:solidFill>
                  <a:latin typeface="Times New Roman" pitchFamily="18"/>
                  <a:ea typeface="Lucida Sans Unicode" pitchFamily="2"/>
                  <a:cs typeface="Tahoma" pitchFamily="2"/>
                </a:rPr>
                <a:t>(</a:t>
              </a:r>
              <a:r>
                <a:rPr lang="cs-CZ" sz="2800" b="1" i="0" u="none" strike="noStrike" dirty="0">
                  <a:ln>
                    <a:noFill/>
                  </a:ln>
                  <a:solidFill>
                    <a:schemeClr val="accent1">
                      <a:lumMod val="60000"/>
                      <a:lumOff val="40000"/>
                    </a:schemeClr>
                  </a:solidFill>
                  <a:latin typeface="Times New Roman" pitchFamily="18"/>
                  <a:ea typeface="Lucida Sans Unicode" pitchFamily="2"/>
                  <a:cs typeface="Tahoma" pitchFamily="2"/>
                </a:rPr>
                <a:t>x</a:t>
              </a:r>
              <a:r>
                <a:rPr lang="cs-CZ" sz="2800" i="0" u="none" strike="noStrike" dirty="0">
                  <a:ln>
                    <a:noFill/>
                  </a:ln>
                  <a:solidFill>
                    <a:schemeClr val="accent1">
                      <a:lumMod val="60000"/>
                      <a:lumOff val="40000"/>
                    </a:schemeClr>
                  </a:solidFill>
                  <a:latin typeface="Times New Roman" pitchFamily="18"/>
                  <a:ea typeface="Lucida Sans Unicode" pitchFamily="2"/>
                  <a:cs typeface="Tahoma" pitchFamily="2"/>
                </a:rPr>
                <a:t>)</a:t>
              </a:r>
            </a:p>
          </p:txBody>
        </p:sp>
        <p:sp>
          <p:nvSpPr>
            <p:cNvPr id="14" name="Volný tvar 13"/>
            <p:cNvSpPr/>
            <p:nvPr/>
          </p:nvSpPr>
          <p:spPr>
            <a:xfrm>
              <a:off x="3139199"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2</a:t>
              </a:r>
            </a:p>
          </p:txBody>
        </p:sp>
        <p:sp>
          <p:nvSpPr>
            <p:cNvPr id="15" name="Přímá spojovací čára 14"/>
            <p:cNvSpPr/>
            <p:nvPr/>
          </p:nvSpPr>
          <p:spPr>
            <a:xfrm flipV="1">
              <a:off x="3367080" y="3038400"/>
              <a:ext cx="0" cy="198324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16" name="Volný tvar 15"/>
            <p:cNvSpPr/>
            <p:nvPr/>
          </p:nvSpPr>
          <p:spPr>
            <a:xfrm>
              <a:off x="172332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3</a:t>
              </a:r>
            </a:p>
          </p:txBody>
        </p:sp>
        <p:sp>
          <p:nvSpPr>
            <p:cNvPr id="17" name="Přímá spojovací čára 16"/>
            <p:cNvSpPr/>
            <p:nvPr/>
          </p:nvSpPr>
          <p:spPr>
            <a:xfrm flipV="1">
              <a:off x="1883880" y="2343240"/>
              <a:ext cx="0" cy="26802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18" name="Volný tvar 17"/>
            <p:cNvSpPr/>
            <p:nvPr/>
          </p:nvSpPr>
          <p:spPr>
            <a:xfrm>
              <a:off x="266724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4</a:t>
              </a:r>
            </a:p>
          </p:txBody>
        </p:sp>
        <p:sp>
          <p:nvSpPr>
            <p:cNvPr id="19" name="Přímá spojovací čára 18"/>
            <p:cNvSpPr/>
            <p:nvPr/>
          </p:nvSpPr>
          <p:spPr>
            <a:xfrm flipV="1">
              <a:off x="2827800" y="3193200"/>
              <a:ext cx="0" cy="18306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20" name="Volný tvar 19"/>
            <p:cNvSpPr/>
            <p:nvPr/>
          </p:nvSpPr>
          <p:spPr>
            <a:xfrm>
              <a:off x="118368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dirty="0">
                  <a:ln>
                    <a:noFill/>
                  </a:ln>
                  <a:latin typeface="Symbol" pitchFamily="18"/>
                  <a:ea typeface="Lucida Sans Unicode" pitchFamily="2"/>
                  <a:cs typeface="Tahoma" pitchFamily="2"/>
                </a:rPr>
                <a:t></a:t>
              </a:r>
              <a:r>
                <a:rPr lang="cs-CZ" sz="2800" b="1" i="0" u="none" strike="noStrike" baseline="-25000" dirty="0">
                  <a:ln>
                    <a:noFill/>
                  </a:ln>
                  <a:latin typeface="Times New Roman" pitchFamily="18"/>
                  <a:ea typeface="Lucida Sans Unicode" pitchFamily="2"/>
                  <a:cs typeface="Tahoma" pitchFamily="2"/>
                </a:rPr>
                <a:t>5</a:t>
              </a:r>
            </a:p>
          </p:txBody>
        </p:sp>
        <p:sp>
          <p:nvSpPr>
            <p:cNvPr id="21" name="Přímá spojovací čára 20"/>
            <p:cNvSpPr/>
            <p:nvPr/>
          </p:nvSpPr>
          <p:spPr>
            <a:xfrm flipV="1">
              <a:off x="1344240" y="2614320"/>
              <a:ext cx="0" cy="2408760"/>
            </a:xfrm>
            <a:prstGeom prst="line">
              <a:avLst/>
            </a:prstGeom>
            <a:noFill/>
            <a:ln w="28575">
              <a:solidFill>
                <a:schemeClr val="tx1"/>
              </a:solidFill>
              <a:prstDash val="sysDot"/>
              <a:miter/>
              <a:tailEnd type="arrow"/>
            </a:ln>
          </p:spPr>
          <p:txBody>
            <a:bodyPr vert="horz" wrap="square" lIns="101520" tIns="58320" rIns="101520" bIns="583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22" name="Volný tvar 21"/>
            <p:cNvSpPr/>
            <p:nvPr/>
          </p:nvSpPr>
          <p:spPr>
            <a:xfrm>
              <a:off x="377280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dirty="0">
                  <a:ln>
                    <a:noFill/>
                  </a:ln>
                  <a:latin typeface="Symbol" pitchFamily="18"/>
                  <a:ea typeface="Lucida Sans Unicode" pitchFamily="2"/>
                  <a:cs typeface="Tahoma" pitchFamily="2"/>
                </a:rPr>
                <a:t></a:t>
              </a:r>
              <a:r>
                <a:rPr lang="cs-CZ" sz="2800" b="1" i="0" u="none" strike="noStrike" baseline="-25000" dirty="0">
                  <a:ln>
                    <a:noFill/>
                  </a:ln>
                  <a:latin typeface="Times New Roman" pitchFamily="18"/>
                  <a:ea typeface="Lucida Sans Unicode" pitchFamily="2"/>
                  <a:cs typeface="Tahoma" pitchFamily="2"/>
                </a:rPr>
                <a:t>6</a:t>
              </a:r>
            </a:p>
          </p:txBody>
        </p:sp>
        <p:sp>
          <p:nvSpPr>
            <p:cNvPr id="23" name="Přímá spojovací čára 22"/>
            <p:cNvSpPr/>
            <p:nvPr/>
          </p:nvSpPr>
          <p:spPr>
            <a:xfrm flipV="1">
              <a:off x="3933360" y="3066840"/>
              <a:ext cx="0" cy="19566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mc:AlternateContent xmlns:mc="http://schemas.openxmlformats.org/markup-compatibility/2006" xmlns:a14="http://schemas.microsoft.com/office/drawing/2010/main">
        <mc:Choice Requires="a14">
          <p:sp>
            <p:nvSpPr>
              <p:cNvPr id="26" name="Objekt 25"/>
              <p:cNvSpPr txBox="1"/>
              <p:nvPr/>
            </p:nvSpPr>
            <p:spPr bwMode="auto">
              <a:xfrm>
                <a:off x="5868144" y="2780928"/>
                <a:ext cx="1617662" cy="557213"/>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a:rPr lang="en-US" sz="2000" i="1" smtClean="0">
                          <a:solidFill>
                            <a:srgbClr val="000000"/>
                          </a:solidFill>
                          <a:latin typeface="Cambria Math" panose="02040503050406030204" pitchFamily="18" charset="0"/>
                        </a:rPr>
                        <m:t>𝐼</m:t>
                      </m:r>
                      <m:r>
                        <a:rPr lang="en-US" sz="2000" i="1" smtClean="0">
                          <a:solidFill>
                            <a:srgbClr val="000000"/>
                          </a:solidFill>
                          <a:latin typeface="Cambria Math" panose="02040503050406030204" pitchFamily="18" charset="0"/>
                        </a:rPr>
                        <m:t>=</m:t>
                      </m:r>
                      <m:nary>
                        <m:naryPr>
                          <m:subHide m:val="on"/>
                          <m:supHide m:val="on"/>
                          <m:ctrlPr>
                            <a:rPr lang="en-US" sz="2000" i="1">
                              <a:solidFill>
                                <a:srgbClr val="000000"/>
                              </a:solidFill>
                              <a:latin typeface="Cambria Math" panose="02040503050406030204" pitchFamily="18" charset="0"/>
                            </a:rPr>
                          </m:ctrlPr>
                        </m:naryPr>
                        <m:sub/>
                        <m:sup/>
                        <m:e>
                          <m:r>
                            <a:rPr lang="en-US" sz="2000" b="0" i="1" smtClean="0">
                              <a:solidFill>
                                <a:srgbClr val="000000"/>
                              </a:solidFill>
                              <a:latin typeface="Cambria Math" panose="02040503050406030204" pitchFamily="18" charset="0"/>
                            </a:rPr>
                            <m:t>𝑔</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𝐱</m:t>
                          </m:r>
                          <m:r>
                            <a:rPr lang="en-US" sz="2000" i="1">
                              <a:solidFill>
                                <a:srgbClr val="000000"/>
                              </a:solidFill>
                              <a:latin typeface="Cambria Math" panose="02040503050406030204" pitchFamily="18" charset="0"/>
                            </a:rPr>
                            <m:t>)</m:t>
                          </m:r>
                          <m:r>
                            <m:rPr>
                              <m:sty m:val="p"/>
                            </m:rPr>
                            <a:rPr lang="en-US" sz="2000" i="0">
                              <a:solidFill>
                                <a:srgbClr val="000000"/>
                              </a:solidFill>
                              <a:latin typeface="Cambria Math" panose="02040503050406030204" pitchFamily="18" charset="0"/>
                            </a:rPr>
                            <m:t>d</m:t>
                          </m:r>
                          <m:r>
                            <a:rPr lang="en-US" sz="2000" i="1">
                              <a:solidFill>
                                <a:srgbClr val="000000"/>
                              </a:solidFill>
                              <a:latin typeface="Cambria Math" panose="02040503050406030204" pitchFamily="18" charset="0"/>
                            </a:rPr>
                            <m:t>𝐱</m:t>
                          </m:r>
                        </m:e>
                      </m:nary>
                    </m:oMath>
                  </m:oMathPara>
                </a14:m>
                <a:endParaRPr lang="en-US" sz="2000" dirty="0"/>
              </a:p>
            </p:txBody>
          </p:sp>
        </mc:Choice>
        <mc:Fallback xmlns="">
          <p:sp>
            <p:nvSpPr>
              <p:cNvPr id="26" name="Objekt 25"/>
              <p:cNvSpPr txBox="1">
                <a:spLocks noRot="1" noChangeAspect="1" noMove="1" noResize="1" noEditPoints="1" noAdjustHandles="1" noChangeArrowheads="1" noChangeShapeType="1" noTextEdit="1"/>
              </p:cNvSpPr>
              <p:nvPr/>
            </p:nvSpPr>
            <p:spPr bwMode="auto">
              <a:xfrm>
                <a:off x="5868144" y="2780928"/>
                <a:ext cx="1617662" cy="557213"/>
              </a:xfrm>
              <a:prstGeom prst="rect">
                <a:avLst/>
              </a:prstGeom>
              <a:blipFill>
                <a:blip r:embed="rId2"/>
                <a:stretch>
                  <a:fillRect b="-1195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99" name="Object 3"/>
              <p:cNvSpPr txBox="1"/>
              <p:nvPr/>
            </p:nvSpPr>
            <p:spPr bwMode="auto">
              <a:xfrm>
                <a:off x="5111750" y="4270375"/>
                <a:ext cx="3676650" cy="887413"/>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𝐼</m:t>
                          </m:r>
                        </m:e>
                      </m:d>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1</m:t>
                          </m:r>
                        </m:num>
                        <m:den>
                          <m:r>
                            <a:rPr lang="en-US" sz="2000" i="1">
                              <a:solidFill>
                                <a:srgbClr val="000000"/>
                              </a:solidFill>
                              <a:latin typeface="Cambria Math" panose="02040503050406030204" pitchFamily="18" charset="0"/>
                            </a:rPr>
                            <m:t>𝑁</m:t>
                          </m:r>
                        </m:den>
                      </m:f>
                      <m:nary>
                        <m:naryPr>
                          <m:chr m:val="∑"/>
                          <m:ctrlPr>
                            <a:rPr lang="en-US" sz="2000" i="1">
                              <a:solidFill>
                                <a:srgbClr val="000000"/>
                              </a:solidFill>
                              <a:latin typeface="Cambria Math" panose="02040503050406030204" pitchFamily="18" charset="0"/>
                            </a:rPr>
                          </m:ctrlPr>
                        </m:naryPr>
                        <m:sub>
                          <m:r>
                            <a:rPr lang="en-US" sz="2000" b="0" i="1" smtClean="0">
                              <a:solidFill>
                                <a:srgbClr val="000000"/>
                              </a:solidFill>
                              <a:latin typeface="Cambria Math" panose="02040503050406030204" pitchFamily="18" charset="0"/>
                            </a:rPr>
                            <m:t>𝑘</m:t>
                          </m:r>
                          <m:r>
                            <a:rPr lang="en-US" sz="2000" i="1">
                              <a:solidFill>
                                <a:srgbClr val="000000"/>
                              </a:solidFill>
                              <a:latin typeface="Cambria Math" panose="02040503050406030204" pitchFamily="18" charset="0"/>
                            </a:rPr>
                            <m:t>=1</m:t>
                          </m:r>
                        </m:sub>
                        <m:sup>
                          <m:r>
                            <a:rPr lang="en-US" sz="2000" i="1">
                              <a:solidFill>
                                <a:srgbClr val="000000"/>
                              </a:solidFill>
                              <a:latin typeface="Cambria Math" panose="02040503050406030204" pitchFamily="18" charset="0"/>
                            </a:rPr>
                            <m:t>𝑁</m:t>
                          </m:r>
                        </m:sup>
                        <m:e>
                          <m:f>
                            <m:fPr>
                              <m:ctrlPr>
                                <a:rPr lang="en-US" sz="2000" i="1">
                                  <a:solidFill>
                                    <a:srgbClr val="000000"/>
                                  </a:solidFill>
                                  <a:latin typeface="Cambria Math" panose="02040503050406030204" pitchFamily="18" charset="0"/>
                                </a:rPr>
                              </m:ctrlPr>
                            </m:fPr>
                            <m:num>
                              <m:r>
                                <a:rPr lang="en-US" sz="2000" b="0" i="1" smtClean="0">
                                  <a:solidFill>
                                    <a:srgbClr val="000000"/>
                                  </a:solidFill>
                                  <a:latin typeface="Cambria Math" panose="02040503050406030204" pitchFamily="18" charset="0"/>
                                </a:rPr>
                                <m:t>𝑔</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𝜉</m:t>
                                  </m:r>
                                </m:e>
                                <m:sub>
                                  <m:r>
                                    <a:rPr lang="en-US" sz="2000" b="0" i="1" smtClean="0">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num>
                            <m:den>
                              <m:r>
                                <a:rPr lang="en-US" sz="2000" i="1">
                                  <a:solidFill>
                                    <a:srgbClr val="000000"/>
                                  </a:solidFill>
                                  <a:latin typeface="Cambria Math" panose="02040503050406030204" pitchFamily="18" charset="0"/>
                                </a:rPr>
                                <m:t>𝑝</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𝜉</m:t>
                                  </m:r>
                                </m:e>
                                <m:sub>
                                  <m:r>
                                    <a:rPr lang="en-US" sz="2000" b="0" i="1" smtClean="0">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den>
                          </m:f>
                        </m:e>
                      </m:nary>
                      <m:r>
                        <a:rPr lang="en-US" sz="2000" i="1">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𝜉</m:t>
                          </m:r>
                        </m:e>
                        <m:sub>
                          <m:r>
                            <a:rPr lang="en-US" sz="2000" b="0" i="1" smtClean="0">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𝑝</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𝐱</m:t>
                      </m:r>
                      <m:r>
                        <a:rPr lang="en-US" sz="2000" i="1">
                          <a:solidFill>
                            <a:srgbClr val="000000"/>
                          </a:solidFill>
                          <a:latin typeface="Cambria Math" panose="02040503050406030204" pitchFamily="18" charset="0"/>
                        </a:rPr>
                        <m:t>)</m:t>
                      </m:r>
                    </m:oMath>
                  </m:oMathPara>
                </a14:m>
                <a:endParaRPr lang="en-US" sz="2000" dirty="0"/>
              </a:p>
            </p:txBody>
          </p:sp>
        </mc:Choice>
        <mc:Fallback xmlns="">
          <p:sp>
            <p:nvSpPr>
              <p:cNvPr id="4099" name="Object 3"/>
              <p:cNvSpPr txBox="1">
                <a:spLocks noRot="1" noChangeAspect="1" noMove="1" noResize="1" noEditPoints="1" noAdjustHandles="1" noChangeArrowheads="1" noChangeShapeType="1" noTextEdit="1"/>
              </p:cNvSpPr>
              <p:nvPr/>
            </p:nvSpPr>
            <p:spPr bwMode="auto">
              <a:xfrm>
                <a:off x="5111750" y="4270375"/>
                <a:ext cx="3676650" cy="887413"/>
              </a:xfrm>
              <a:prstGeom prst="rect">
                <a:avLst/>
              </a:prstGeom>
              <a:blipFill>
                <a:blip r:embed="rId3"/>
                <a:stretch>
                  <a:fillRect b="-1379"/>
                </a:stretch>
              </a:blipFill>
              <a:ln>
                <a:noFill/>
              </a:ln>
            </p:spPr>
            <p:txBody>
              <a:bodyPr/>
              <a:lstStyle/>
              <a:p>
                <a:r>
                  <a:rPr lang="en-US">
                    <a:noFill/>
                  </a:rPr>
                  <a:t> </a:t>
                </a:r>
              </a:p>
            </p:txBody>
          </p:sp>
        </mc:Fallback>
      </mc:AlternateContent>
      <p:sp>
        <p:nvSpPr>
          <p:cNvPr id="28" name="TextovéPole 27"/>
          <p:cNvSpPr txBox="1"/>
          <p:nvPr/>
        </p:nvSpPr>
        <p:spPr>
          <a:xfrm>
            <a:off x="5073095" y="2319263"/>
            <a:ext cx="1364476" cy="461665"/>
          </a:xfrm>
          <a:prstGeom prst="rect">
            <a:avLst/>
          </a:prstGeom>
          <a:noFill/>
        </p:spPr>
        <p:txBody>
          <a:bodyPr wrap="none" rtlCol="0">
            <a:spAutoFit/>
          </a:bodyPr>
          <a:lstStyle/>
          <a:p>
            <a:r>
              <a:rPr lang="en-US" sz="2400" dirty="0">
                <a:latin typeface="+mj-lt"/>
              </a:rPr>
              <a:t>Integral:</a:t>
            </a:r>
          </a:p>
        </p:txBody>
      </p:sp>
      <p:sp>
        <p:nvSpPr>
          <p:cNvPr id="29" name="TextovéPole 28"/>
          <p:cNvSpPr txBox="1"/>
          <p:nvPr/>
        </p:nvSpPr>
        <p:spPr>
          <a:xfrm>
            <a:off x="5073095" y="3687415"/>
            <a:ext cx="3743332" cy="461665"/>
          </a:xfrm>
          <a:prstGeom prst="rect">
            <a:avLst/>
          </a:prstGeom>
          <a:noFill/>
        </p:spPr>
        <p:txBody>
          <a:bodyPr wrap="none" rtlCol="0">
            <a:spAutoFit/>
          </a:bodyPr>
          <a:lstStyle/>
          <a:p>
            <a:r>
              <a:rPr lang="en-US" sz="2400" dirty="0">
                <a:latin typeface="+mj-lt"/>
              </a:rPr>
              <a:t>Monte Carlo estimate of</a:t>
            </a:r>
            <a:r>
              <a:rPr lang="cs-CZ" sz="2400" dirty="0">
                <a:latin typeface="+mj-lt"/>
              </a:rPr>
              <a:t> </a:t>
            </a:r>
            <a:r>
              <a:rPr lang="cs-CZ" sz="2400" i="1" dirty="0">
                <a:latin typeface="+mj-lt"/>
              </a:rPr>
              <a:t>I</a:t>
            </a:r>
            <a:r>
              <a:rPr lang="cs-CZ" sz="2400" dirty="0">
                <a:latin typeface="+mj-lt"/>
              </a:rPr>
              <a:t>:</a:t>
            </a:r>
            <a:endParaRPr lang="en-US" sz="2400" dirty="0">
              <a:latin typeface="+mj-lt"/>
            </a:endParaRPr>
          </a:p>
        </p:txBody>
      </p:sp>
      <p:sp>
        <p:nvSpPr>
          <p:cNvPr id="30" name="TextovéPole 29"/>
          <p:cNvSpPr txBox="1"/>
          <p:nvPr/>
        </p:nvSpPr>
        <p:spPr>
          <a:xfrm>
            <a:off x="5076056" y="5445224"/>
            <a:ext cx="3039615" cy="461665"/>
          </a:xfrm>
          <a:prstGeom prst="rect">
            <a:avLst/>
          </a:prstGeom>
          <a:noFill/>
        </p:spPr>
        <p:txBody>
          <a:bodyPr wrap="none" rtlCol="0">
            <a:spAutoFit/>
          </a:bodyPr>
          <a:lstStyle/>
          <a:p>
            <a:r>
              <a:rPr lang="en-US" sz="2400" dirty="0">
                <a:latin typeface="+mj-lt"/>
              </a:rPr>
              <a:t>Works “on average”</a:t>
            </a:r>
            <a:r>
              <a:rPr lang="cs-CZ" sz="2400" dirty="0">
                <a:latin typeface="+mj-lt"/>
              </a:rPr>
              <a:t>:</a:t>
            </a:r>
            <a:endParaRPr lang="en-US" sz="2400" dirty="0">
              <a:latin typeface="+mj-lt"/>
            </a:endParaRPr>
          </a:p>
        </p:txBody>
      </p:sp>
      <mc:AlternateContent xmlns:mc="http://schemas.openxmlformats.org/markup-compatibility/2006" xmlns:a14="http://schemas.microsoft.com/office/drawing/2010/main">
        <mc:Choice Requires="a14">
          <p:sp>
            <p:nvSpPr>
              <p:cNvPr id="249860" name="Object 4"/>
              <p:cNvSpPr txBox="1"/>
              <p:nvPr/>
            </p:nvSpPr>
            <p:spPr bwMode="auto">
              <a:xfrm>
                <a:off x="6175375" y="5946924"/>
                <a:ext cx="1289050" cy="506412"/>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r>
                        <a:rPr lang="en-US" sz="2000" i="1">
                          <a:solidFill>
                            <a:srgbClr val="000000"/>
                          </a:solidFill>
                          <a:latin typeface="Cambria Math" panose="02040503050406030204" pitchFamily="18" charset="0"/>
                        </a:rPr>
                        <m:t>𝐸</m:t>
                      </m:r>
                      <m:r>
                        <a:rPr lang="en-US" sz="2000" i="1">
                          <a:solidFill>
                            <a:srgbClr val="000000"/>
                          </a:solidFill>
                          <a:latin typeface="Cambria Math" panose="02040503050406030204" pitchFamily="18" charset="0"/>
                        </a:rPr>
                        <m:t>[</m:t>
                      </m:r>
                      <m:d>
                        <m:dPr>
                          <m:begChr m:val="⟨"/>
                          <m:endChr m:val="⟩"/>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𝐼</m:t>
                          </m:r>
                        </m:e>
                      </m:d>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𝐼</m:t>
                      </m:r>
                    </m:oMath>
                  </m:oMathPara>
                </a14:m>
                <a:endParaRPr lang="en-US" sz="2000" dirty="0"/>
              </a:p>
            </p:txBody>
          </p:sp>
        </mc:Choice>
        <mc:Fallback xmlns="">
          <p:sp>
            <p:nvSpPr>
              <p:cNvPr id="249860" name="Object 4"/>
              <p:cNvSpPr txBox="1">
                <a:spLocks noRot="1" noChangeAspect="1" noMove="1" noResize="1" noEditPoints="1" noAdjustHandles="1" noChangeArrowheads="1" noChangeShapeType="1" noTextEdit="1"/>
              </p:cNvSpPr>
              <p:nvPr/>
            </p:nvSpPr>
            <p:spPr bwMode="auto">
              <a:xfrm>
                <a:off x="6175375" y="5946924"/>
                <a:ext cx="1289050" cy="506412"/>
              </a:xfrm>
              <a:prstGeom prst="rect">
                <a:avLst/>
              </a:prstGeom>
              <a:blipFill>
                <a:blip r:embed="rId4"/>
                <a:stretch>
                  <a:fillRect/>
                </a:stretch>
              </a:blipFill>
              <a:ln>
                <a:noFill/>
              </a:ln>
            </p:spPr>
            <p:txBody>
              <a:bodyPr/>
              <a:lstStyle/>
              <a:p>
                <a:r>
                  <a:rPr lang="en-US">
                    <a:noFill/>
                  </a:rPr>
                  <a:t> </a:t>
                </a:r>
              </a:p>
            </p:txBody>
          </p:sp>
        </mc:Fallback>
      </mc:AlternateContent>
      <p:sp>
        <p:nvSpPr>
          <p:cNvPr id="24" name="Footer Placeholder 2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25" name="Slide Number Placeholder 24"/>
          <p:cNvSpPr>
            <a:spLocks noGrp="1"/>
          </p:cNvSpPr>
          <p:nvPr>
            <p:ph type="sldNum" sz="quarter" idx="12"/>
          </p:nvPr>
        </p:nvSpPr>
        <p:spPr/>
        <p:txBody>
          <a:bodyPr/>
          <a:lstStyle/>
          <a:p>
            <a:pPr>
              <a:defRPr/>
            </a:pPr>
            <a:fld id="{81494967-73EE-4A75-A827-47B02327E019}" type="slidenum">
              <a:rPr lang="en-US" altLang="en-US" smtClean="0"/>
              <a:pPr>
                <a:defRPr/>
              </a:pPr>
              <a:t>3</a:t>
            </a:fld>
            <a:endParaRPr lang="en-US" altLang="en-US"/>
          </a:p>
        </p:txBody>
      </p:sp>
    </p:spTree>
    <p:extLst>
      <p:ext uri="{BB962C8B-B14F-4D97-AF65-F5344CB8AC3E}">
        <p14:creationId xmlns:p14="http://schemas.microsoft.com/office/powerpoint/2010/main" val="72634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reduction methods</a:t>
            </a:r>
          </a:p>
        </p:txBody>
      </p:sp>
      <p:sp>
        <p:nvSpPr>
          <p:cNvPr id="3" name="Content Placeholder 2"/>
          <p:cNvSpPr>
            <a:spLocks noGrp="1"/>
          </p:cNvSpPr>
          <p:nvPr>
            <p:ph idx="1"/>
          </p:nvPr>
        </p:nvSpPr>
        <p:spPr/>
        <p:txBody>
          <a:bodyPr/>
          <a:lstStyle/>
          <a:p>
            <a:r>
              <a:rPr lang="en-US" b="1" dirty="0"/>
              <a:t>Importance sampling</a:t>
            </a:r>
            <a:endParaRPr lang="cs-CZ" b="1" dirty="0"/>
          </a:p>
          <a:p>
            <a:pPr lvl="1"/>
            <a:r>
              <a:rPr lang="en-US" dirty="0"/>
              <a:t>The most commonly used method in light transport (</a:t>
            </a:r>
            <a:r>
              <a:rPr lang="cs-CZ" dirty="0"/>
              <a:t>most </a:t>
            </a:r>
            <a:r>
              <a:rPr lang="en-US" dirty="0"/>
              <a:t>often we use BRDF-proportional importance sampling)</a:t>
            </a:r>
          </a:p>
          <a:p>
            <a:pPr lvl="1"/>
            <a:endParaRPr lang="cs-CZ" dirty="0"/>
          </a:p>
          <a:p>
            <a:r>
              <a:rPr lang="en-US" b="1" dirty="0"/>
              <a:t>Control</a:t>
            </a:r>
            <a:r>
              <a:rPr lang="cs-CZ" b="1" dirty="0"/>
              <a:t> </a:t>
            </a:r>
            <a:r>
              <a:rPr lang="en-US" b="1" dirty="0"/>
              <a:t>variates</a:t>
            </a:r>
          </a:p>
          <a:p>
            <a:endParaRPr lang="cs-CZ" dirty="0"/>
          </a:p>
          <a:p>
            <a:r>
              <a:rPr lang="en-US" b="1" dirty="0"/>
              <a:t>Improved sample distribution</a:t>
            </a:r>
            <a:endParaRPr lang="cs-CZ" b="1" dirty="0"/>
          </a:p>
          <a:p>
            <a:pPr lvl="1"/>
            <a:r>
              <a:rPr lang="en-US" dirty="0"/>
              <a:t>Stratification</a:t>
            </a:r>
            <a:endParaRPr lang="cs-CZ" dirty="0"/>
          </a:p>
          <a:p>
            <a:pPr lvl="1"/>
            <a:r>
              <a:rPr lang="en-US" dirty="0"/>
              <a:t>quasi-Monte</a:t>
            </a:r>
            <a:r>
              <a:rPr lang="cs-CZ" dirty="0"/>
              <a:t> </a:t>
            </a:r>
            <a:r>
              <a:rPr lang="en-US" dirty="0"/>
              <a:t>Carlo</a:t>
            </a:r>
            <a:r>
              <a:rPr lang="cs-CZ" dirty="0"/>
              <a:t> (QMC)</a:t>
            </a:r>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30</a:t>
            </a:fld>
            <a:endParaRPr lang="en-US" altLang="en-US"/>
          </a:p>
        </p:txBody>
      </p:sp>
    </p:spTree>
    <p:extLst>
      <p:ext uri="{BB962C8B-B14F-4D97-AF65-F5344CB8AC3E}">
        <p14:creationId xmlns:p14="http://schemas.microsoft.com/office/powerpoint/2010/main" val="408996166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a:ln/>
        </p:spPr>
        <p:txBody>
          <a:bodyPr/>
          <a:lstStyle/>
          <a:p>
            <a:r>
              <a:rPr lang="en-US" dirty="0"/>
              <a:t>Importance sampling</a:t>
            </a:r>
            <a:endParaRPr lang="cs-CZ" dirty="0">
              <a:latin typeface="Arial CE" charset="-18"/>
            </a:endParaRPr>
          </a:p>
        </p:txBody>
      </p:sp>
      <p:sp>
        <p:nvSpPr>
          <p:cNvPr id="29699" name="Rectangle 3"/>
          <p:cNvSpPr>
            <a:spLocks noChangeArrowheads="1"/>
          </p:cNvSpPr>
          <p:nvPr/>
        </p:nvSpPr>
        <p:spPr bwMode="auto">
          <a:xfrm>
            <a:off x="3719513" y="5578475"/>
            <a:ext cx="589906"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1</a:t>
            </a:r>
          </a:p>
        </p:txBody>
      </p:sp>
      <p:sp>
        <p:nvSpPr>
          <p:cNvPr id="29700" name="Freeform 4"/>
          <p:cNvSpPr>
            <a:spLocks/>
          </p:cNvSpPr>
          <p:nvPr/>
        </p:nvSpPr>
        <p:spPr bwMode="auto">
          <a:xfrm>
            <a:off x="1981200" y="2438400"/>
            <a:ext cx="4954588" cy="3049588"/>
          </a:xfrm>
          <a:custGeom>
            <a:avLst/>
            <a:gdLst/>
            <a:ahLst/>
            <a:cxnLst>
              <a:cxn ang="0">
                <a:pos x="0" y="1392"/>
              </a:cxn>
              <a:cxn ang="0">
                <a:pos x="192" y="816"/>
              </a:cxn>
              <a:cxn ang="0">
                <a:pos x="432" y="336"/>
              </a:cxn>
              <a:cxn ang="0">
                <a:pos x="720" y="48"/>
              </a:cxn>
              <a:cxn ang="0">
                <a:pos x="864" y="0"/>
              </a:cxn>
              <a:cxn ang="0">
                <a:pos x="960" y="0"/>
              </a:cxn>
              <a:cxn ang="0">
                <a:pos x="1104" y="48"/>
              </a:cxn>
              <a:cxn ang="0">
                <a:pos x="1248" y="192"/>
              </a:cxn>
              <a:cxn ang="0">
                <a:pos x="1392" y="432"/>
              </a:cxn>
              <a:cxn ang="0">
                <a:pos x="1536" y="576"/>
              </a:cxn>
              <a:cxn ang="0">
                <a:pos x="1680" y="624"/>
              </a:cxn>
              <a:cxn ang="0">
                <a:pos x="1824" y="624"/>
              </a:cxn>
              <a:cxn ang="0">
                <a:pos x="1968" y="528"/>
              </a:cxn>
              <a:cxn ang="0">
                <a:pos x="2064" y="480"/>
              </a:cxn>
              <a:cxn ang="0">
                <a:pos x="2208" y="480"/>
              </a:cxn>
              <a:cxn ang="0">
                <a:pos x="2352" y="480"/>
              </a:cxn>
              <a:cxn ang="0">
                <a:pos x="2448" y="528"/>
              </a:cxn>
              <a:cxn ang="0">
                <a:pos x="2592" y="624"/>
              </a:cxn>
              <a:cxn ang="0">
                <a:pos x="2736" y="768"/>
              </a:cxn>
              <a:cxn ang="0">
                <a:pos x="2832" y="912"/>
              </a:cxn>
              <a:cxn ang="0">
                <a:pos x="2928" y="1104"/>
              </a:cxn>
              <a:cxn ang="0">
                <a:pos x="3024" y="1200"/>
              </a:cxn>
              <a:cxn ang="0">
                <a:pos x="3120" y="1248"/>
              </a:cxn>
              <a:cxn ang="0">
                <a:pos x="3120" y="1920"/>
              </a:cxn>
              <a:cxn ang="0">
                <a:pos x="0" y="1920"/>
              </a:cxn>
              <a:cxn ang="0">
                <a:pos x="0" y="1392"/>
              </a:cxn>
            </a:cxnLst>
            <a:rect l="0" t="0" r="r" b="b"/>
            <a:pathLst>
              <a:path w="3121" h="1921">
                <a:moveTo>
                  <a:pt x="0" y="1392"/>
                </a:moveTo>
                <a:lnTo>
                  <a:pt x="192" y="816"/>
                </a:lnTo>
                <a:lnTo>
                  <a:pt x="432" y="336"/>
                </a:lnTo>
                <a:lnTo>
                  <a:pt x="720" y="48"/>
                </a:lnTo>
                <a:lnTo>
                  <a:pt x="864" y="0"/>
                </a:lnTo>
                <a:lnTo>
                  <a:pt x="960" y="0"/>
                </a:lnTo>
                <a:lnTo>
                  <a:pt x="1104" y="48"/>
                </a:lnTo>
                <a:lnTo>
                  <a:pt x="1248" y="192"/>
                </a:lnTo>
                <a:lnTo>
                  <a:pt x="1392" y="432"/>
                </a:lnTo>
                <a:lnTo>
                  <a:pt x="1536" y="576"/>
                </a:lnTo>
                <a:lnTo>
                  <a:pt x="1680" y="624"/>
                </a:lnTo>
                <a:lnTo>
                  <a:pt x="1824" y="624"/>
                </a:lnTo>
                <a:lnTo>
                  <a:pt x="1968" y="528"/>
                </a:lnTo>
                <a:lnTo>
                  <a:pt x="2064" y="480"/>
                </a:lnTo>
                <a:lnTo>
                  <a:pt x="2208" y="480"/>
                </a:lnTo>
                <a:lnTo>
                  <a:pt x="2352" y="480"/>
                </a:lnTo>
                <a:lnTo>
                  <a:pt x="2448" y="528"/>
                </a:lnTo>
                <a:lnTo>
                  <a:pt x="2592" y="624"/>
                </a:lnTo>
                <a:lnTo>
                  <a:pt x="2736" y="768"/>
                </a:lnTo>
                <a:lnTo>
                  <a:pt x="2832" y="912"/>
                </a:lnTo>
                <a:lnTo>
                  <a:pt x="2928" y="1104"/>
                </a:lnTo>
                <a:lnTo>
                  <a:pt x="3024" y="1200"/>
                </a:lnTo>
                <a:lnTo>
                  <a:pt x="3120" y="1248"/>
                </a:lnTo>
                <a:lnTo>
                  <a:pt x="3120" y="1920"/>
                </a:lnTo>
                <a:lnTo>
                  <a:pt x="0" y="1920"/>
                </a:lnTo>
                <a:lnTo>
                  <a:pt x="0" y="1392"/>
                </a:lnTo>
              </a:path>
            </a:pathLst>
          </a:custGeom>
          <a:pattFill prst="pct25">
            <a:fgClr>
              <a:srgbClr val="FFC5CF"/>
            </a:fgClr>
            <a:bgClr>
              <a:schemeClr val="bg1"/>
            </a:bgClr>
          </a:pattFill>
          <a:ln w="12700" cap="rnd" cmpd="sng">
            <a:solidFill>
              <a:schemeClr val="tx1"/>
            </a:solidFill>
            <a:prstDash val="solid"/>
            <a:round/>
            <a:headEnd type="none" w="med" len="med"/>
            <a:tailEnd type="none" w="med" len="med"/>
          </a:ln>
          <a:effectLst/>
        </p:spPr>
        <p:txBody>
          <a:bodyPr/>
          <a:lstStyle/>
          <a:p>
            <a:endParaRPr lang="en-US"/>
          </a:p>
        </p:txBody>
      </p:sp>
      <p:sp>
        <p:nvSpPr>
          <p:cNvPr id="29701" name="Rectangle 5"/>
          <p:cNvSpPr>
            <a:spLocks noChangeArrowheads="1"/>
          </p:cNvSpPr>
          <p:nvPr/>
        </p:nvSpPr>
        <p:spPr bwMode="auto">
          <a:xfrm>
            <a:off x="1993900" y="1993900"/>
            <a:ext cx="4927600" cy="3479800"/>
          </a:xfrm>
          <a:prstGeom prst="rect">
            <a:avLst/>
          </a:prstGeom>
          <a:noFill/>
          <a:ln w="25400">
            <a:solidFill>
              <a:schemeClr val="tx1"/>
            </a:solidFill>
            <a:miter lim="800000"/>
            <a:headEnd/>
            <a:tailEnd/>
          </a:ln>
          <a:effectLst/>
        </p:spPr>
        <p:txBody>
          <a:bodyPr wrap="none" anchor="ctr"/>
          <a:lstStyle/>
          <a:p>
            <a:endParaRPr lang="en-US"/>
          </a:p>
        </p:txBody>
      </p:sp>
      <p:sp>
        <p:nvSpPr>
          <p:cNvPr id="29702" name="Line 6"/>
          <p:cNvSpPr>
            <a:spLocks noChangeShapeType="1"/>
          </p:cNvSpPr>
          <p:nvPr/>
        </p:nvSpPr>
        <p:spPr bwMode="auto">
          <a:xfrm flipV="1">
            <a:off x="3886200" y="2662238"/>
            <a:ext cx="0" cy="2830512"/>
          </a:xfrm>
          <a:prstGeom prst="line">
            <a:avLst/>
          </a:prstGeom>
          <a:noFill/>
          <a:ln w="12700">
            <a:solidFill>
              <a:schemeClr val="tx1"/>
            </a:solidFill>
            <a:round/>
            <a:headEnd/>
            <a:tailEnd type="triangle" w="med" len="med"/>
          </a:ln>
          <a:effectLst/>
        </p:spPr>
        <p:txBody>
          <a:bodyPr/>
          <a:lstStyle/>
          <a:p>
            <a:endParaRPr lang="en-US"/>
          </a:p>
        </p:txBody>
      </p:sp>
      <p:sp>
        <p:nvSpPr>
          <p:cNvPr id="29703" name="Rectangle 7"/>
          <p:cNvSpPr>
            <a:spLocks noChangeArrowheads="1"/>
          </p:cNvSpPr>
          <p:nvPr/>
        </p:nvSpPr>
        <p:spPr bwMode="auto">
          <a:xfrm>
            <a:off x="6081713" y="2987675"/>
            <a:ext cx="843181"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Arial" pitchFamily="34" charset="0"/>
              </a:rPr>
              <a:t>g</a:t>
            </a:r>
            <a:r>
              <a:rPr lang="cs-CZ" sz="2800" b="1" dirty="0">
                <a:latin typeface="Arial" pitchFamily="34" charset="0"/>
              </a:rPr>
              <a:t>(x)</a:t>
            </a:r>
            <a:endParaRPr lang="cs-CZ" sz="2800" b="1" dirty="0">
              <a:latin typeface="Arial CE" charset="-18"/>
            </a:endParaRPr>
          </a:p>
        </p:txBody>
      </p:sp>
      <p:sp>
        <p:nvSpPr>
          <p:cNvPr id="29704" name="Rectangle 8"/>
          <p:cNvSpPr>
            <a:spLocks noChangeArrowheads="1"/>
          </p:cNvSpPr>
          <p:nvPr/>
        </p:nvSpPr>
        <p:spPr bwMode="auto">
          <a:xfrm>
            <a:off x="1890713" y="5578475"/>
            <a:ext cx="379412" cy="515938"/>
          </a:xfrm>
          <a:prstGeom prst="rect">
            <a:avLst/>
          </a:prstGeom>
          <a:noFill/>
          <a:ln w="12700">
            <a:noFill/>
            <a:miter lim="800000"/>
            <a:headEnd/>
            <a:tailEnd/>
          </a:ln>
          <a:effectLst/>
        </p:spPr>
        <p:txBody>
          <a:bodyPr wrap="none" lIns="90488" tIns="44450" rIns="90488" bIns="44450">
            <a:spAutoFit/>
          </a:bodyPr>
          <a:lstStyle/>
          <a:p>
            <a:r>
              <a:rPr lang="cs-CZ" sz="2800" b="1">
                <a:latin typeface="Arial" pitchFamily="34" charset="0"/>
              </a:rPr>
              <a:t>0</a:t>
            </a:r>
            <a:endParaRPr lang="cs-CZ" sz="2800" b="1">
              <a:latin typeface="Arial CE" charset="-18"/>
            </a:endParaRPr>
          </a:p>
        </p:txBody>
      </p:sp>
      <p:sp>
        <p:nvSpPr>
          <p:cNvPr id="29705" name="Rectangle 9"/>
          <p:cNvSpPr>
            <a:spLocks noChangeArrowheads="1"/>
          </p:cNvSpPr>
          <p:nvPr/>
        </p:nvSpPr>
        <p:spPr bwMode="auto">
          <a:xfrm>
            <a:off x="6615113" y="5578475"/>
            <a:ext cx="379412" cy="515938"/>
          </a:xfrm>
          <a:prstGeom prst="rect">
            <a:avLst/>
          </a:prstGeom>
          <a:noFill/>
          <a:ln w="12700">
            <a:noFill/>
            <a:miter lim="800000"/>
            <a:headEnd/>
            <a:tailEnd/>
          </a:ln>
          <a:effectLst/>
        </p:spPr>
        <p:txBody>
          <a:bodyPr wrap="none" lIns="90488" tIns="44450" rIns="90488" bIns="44450">
            <a:spAutoFit/>
          </a:bodyPr>
          <a:lstStyle/>
          <a:p>
            <a:r>
              <a:rPr lang="cs-CZ" sz="2800" b="1">
                <a:latin typeface="Arial" pitchFamily="34" charset="0"/>
              </a:rPr>
              <a:t>1</a:t>
            </a:r>
            <a:endParaRPr lang="cs-CZ" sz="2800" b="1">
              <a:latin typeface="Arial CE" charset="-18"/>
            </a:endParaRPr>
          </a:p>
        </p:txBody>
      </p:sp>
      <p:sp>
        <p:nvSpPr>
          <p:cNvPr id="29706" name="Freeform 10"/>
          <p:cNvSpPr>
            <a:spLocks/>
          </p:cNvSpPr>
          <p:nvPr/>
        </p:nvSpPr>
        <p:spPr bwMode="auto">
          <a:xfrm>
            <a:off x="1981200" y="4038600"/>
            <a:ext cx="4954588" cy="915988"/>
          </a:xfrm>
          <a:custGeom>
            <a:avLst/>
            <a:gdLst/>
            <a:ahLst/>
            <a:cxnLst>
              <a:cxn ang="0">
                <a:pos x="0" y="576"/>
              </a:cxn>
              <a:cxn ang="0">
                <a:pos x="336" y="288"/>
              </a:cxn>
              <a:cxn ang="0">
                <a:pos x="624" y="96"/>
              </a:cxn>
              <a:cxn ang="0">
                <a:pos x="864" y="0"/>
              </a:cxn>
              <a:cxn ang="0">
                <a:pos x="1104" y="0"/>
              </a:cxn>
              <a:cxn ang="0">
                <a:pos x="1392" y="48"/>
              </a:cxn>
              <a:cxn ang="0">
                <a:pos x="1677" y="86"/>
              </a:cxn>
              <a:cxn ang="0">
                <a:pos x="1872" y="96"/>
              </a:cxn>
              <a:cxn ang="0">
                <a:pos x="2109" y="102"/>
              </a:cxn>
              <a:cxn ang="0">
                <a:pos x="2307" y="115"/>
              </a:cxn>
              <a:cxn ang="0">
                <a:pos x="2496" y="144"/>
              </a:cxn>
              <a:cxn ang="0">
                <a:pos x="2832" y="240"/>
              </a:cxn>
              <a:cxn ang="0">
                <a:pos x="3072" y="288"/>
              </a:cxn>
              <a:cxn ang="0">
                <a:pos x="3120" y="288"/>
              </a:cxn>
            </a:cxnLst>
            <a:rect l="0" t="0" r="r" b="b"/>
            <a:pathLst>
              <a:path w="3121" h="577">
                <a:moveTo>
                  <a:pt x="0" y="576"/>
                </a:moveTo>
                <a:lnTo>
                  <a:pt x="336" y="288"/>
                </a:lnTo>
                <a:lnTo>
                  <a:pt x="624" y="96"/>
                </a:lnTo>
                <a:lnTo>
                  <a:pt x="864" y="0"/>
                </a:lnTo>
                <a:lnTo>
                  <a:pt x="1104" y="0"/>
                </a:lnTo>
                <a:lnTo>
                  <a:pt x="1392" y="48"/>
                </a:lnTo>
                <a:lnTo>
                  <a:pt x="1677" y="86"/>
                </a:lnTo>
                <a:lnTo>
                  <a:pt x="1872" y="96"/>
                </a:lnTo>
                <a:lnTo>
                  <a:pt x="2109" y="102"/>
                </a:lnTo>
                <a:lnTo>
                  <a:pt x="2307" y="115"/>
                </a:lnTo>
                <a:lnTo>
                  <a:pt x="2496" y="144"/>
                </a:lnTo>
                <a:lnTo>
                  <a:pt x="2832" y="240"/>
                </a:lnTo>
                <a:lnTo>
                  <a:pt x="3072" y="288"/>
                </a:lnTo>
                <a:lnTo>
                  <a:pt x="3120" y="288"/>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29707" name="Rectangle 11"/>
          <p:cNvSpPr>
            <a:spLocks noChangeArrowheads="1"/>
          </p:cNvSpPr>
          <p:nvPr/>
        </p:nvSpPr>
        <p:spPr bwMode="auto">
          <a:xfrm>
            <a:off x="6157913" y="4511675"/>
            <a:ext cx="833437" cy="515938"/>
          </a:xfrm>
          <a:prstGeom prst="rect">
            <a:avLst/>
          </a:prstGeom>
          <a:noFill/>
          <a:ln w="12700">
            <a:noFill/>
            <a:miter lim="800000"/>
            <a:headEnd/>
            <a:tailEnd/>
          </a:ln>
          <a:effectLst/>
        </p:spPr>
        <p:txBody>
          <a:bodyPr wrap="none" lIns="90488" tIns="44450" rIns="90488" bIns="44450">
            <a:spAutoFit/>
          </a:bodyPr>
          <a:lstStyle/>
          <a:p>
            <a:r>
              <a:rPr lang="cs-CZ" sz="2800" b="1">
                <a:latin typeface="Arial" pitchFamily="34" charset="0"/>
              </a:rPr>
              <a:t>p(x)</a:t>
            </a:r>
            <a:endParaRPr lang="cs-CZ" sz="2800" b="1">
              <a:latin typeface="Arial CE" charset="-18"/>
            </a:endParaRPr>
          </a:p>
        </p:txBody>
      </p:sp>
      <p:sp>
        <p:nvSpPr>
          <p:cNvPr id="29708" name="Rectangle 12"/>
          <p:cNvSpPr>
            <a:spLocks noChangeArrowheads="1"/>
          </p:cNvSpPr>
          <p:nvPr/>
        </p:nvSpPr>
        <p:spPr bwMode="auto">
          <a:xfrm>
            <a:off x="4938713" y="5578475"/>
            <a:ext cx="623570"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2</a:t>
            </a:r>
          </a:p>
        </p:txBody>
      </p:sp>
      <p:sp>
        <p:nvSpPr>
          <p:cNvPr id="29709" name="Line 13"/>
          <p:cNvSpPr>
            <a:spLocks noChangeShapeType="1"/>
          </p:cNvSpPr>
          <p:nvPr/>
        </p:nvSpPr>
        <p:spPr bwMode="auto">
          <a:xfrm flipV="1">
            <a:off x="5181600" y="3249613"/>
            <a:ext cx="0" cy="2241550"/>
          </a:xfrm>
          <a:prstGeom prst="line">
            <a:avLst/>
          </a:prstGeom>
          <a:noFill/>
          <a:ln w="12700">
            <a:solidFill>
              <a:schemeClr val="tx1"/>
            </a:solidFill>
            <a:round/>
            <a:headEnd/>
            <a:tailEnd type="triangle" w="med" len="med"/>
          </a:ln>
          <a:effectLst/>
        </p:spPr>
        <p:txBody>
          <a:bodyPr/>
          <a:lstStyle/>
          <a:p>
            <a:endParaRPr lang="en-US"/>
          </a:p>
        </p:txBody>
      </p:sp>
      <p:sp>
        <p:nvSpPr>
          <p:cNvPr id="29710" name="Rectangle 14"/>
          <p:cNvSpPr>
            <a:spLocks noChangeArrowheads="1"/>
          </p:cNvSpPr>
          <p:nvPr/>
        </p:nvSpPr>
        <p:spPr bwMode="auto">
          <a:xfrm>
            <a:off x="3338513" y="5578475"/>
            <a:ext cx="621966"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3</a:t>
            </a:r>
          </a:p>
        </p:txBody>
      </p:sp>
      <p:sp>
        <p:nvSpPr>
          <p:cNvPr id="29711" name="Line 15"/>
          <p:cNvSpPr>
            <a:spLocks noChangeShapeType="1"/>
          </p:cNvSpPr>
          <p:nvPr/>
        </p:nvSpPr>
        <p:spPr bwMode="auto">
          <a:xfrm flipV="1">
            <a:off x="3505200" y="2433638"/>
            <a:ext cx="0" cy="3059112"/>
          </a:xfrm>
          <a:prstGeom prst="line">
            <a:avLst/>
          </a:prstGeom>
          <a:noFill/>
          <a:ln w="12700">
            <a:solidFill>
              <a:schemeClr val="tx1"/>
            </a:solidFill>
            <a:round/>
            <a:headEnd/>
            <a:tailEnd type="triangle" w="med" len="med"/>
          </a:ln>
          <a:effectLst/>
        </p:spPr>
        <p:txBody>
          <a:bodyPr/>
          <a:lstStyle/>
          <a:p>
            <a:endParaRPr lang="en-US"/>
          </a:p>
        </p:txBody>
      </p:sp>
      <p:sp>
        <p:nvSpPr>
          <p:cNvPr id="29712" name="Rectangle 16"/>
          <p:cNvSpPr>
            <a:spLocks noChangeArrowheads="1"/>
          </p:cNvSpPr>
          <p:nvPr/>
        </p:nvSpPr>
        <p:spPr bwMode="auto">
          <a:xfrm>
            <a:off x="4405313" y="5578475"/>
            <a:ext cx="628378"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4</a:t>
            </a:r>
          </a:p>
        </p:txBody>
      </p:sp>
      <p:sp>
        <p:nvSpPr>
          <p:cNvPr id="29713" name="Line 17"/>
          <p:cNvSpPr>
            <a:spLocks noChangeShapeType="1"/>
          </p:cNvSpPr>
          <p:nvPr/>
        </p:nvSpPr>
        <p:spPr bwMode="auto">
          <a:xfrm flipV="1">
            <a:off x="4572000" y="3424238"/>
            <a:ext cx="0" cy="2068512"/>
          </a:xfrm>
          <a:prstGeom prst="line">
            <a:avLst/>
          </a:prstGeom>
          <a:noFill/>
          <a:ln w="12700">
            <a:solidFill>
              <a:schemeClr val="tx1"/>
            </a:solidFill>
            <a:round/>
            <a:headEnd/>
            <a:tailEnd type="triangle" w="med" len="med"/>
          </a:ln>
          <a:effectLst/>
        </p:spPr>
        <p:txBody>
          <a:bodyPr/>
          <a:lstStyle/>
          <a:p>
            <a:endParaRPr lang="en-US"/>
          </a:p>
        </p:txBody>
      </p:sp>
      <p:sp>
        <p:nvSpPr>
          <p:cNvPr id="29714" name="Rectangle 18"/>
          <p:cNvSpPr>
            <a:spLocks noChangeArrowheads="1"/>
          </p:cNvSpPr>
          <p:nvPr/>
        </p:nvSpPr>
        <p:spPr bwMode="auto">
          <a:xfrm>
            <a:off x="2728913" y="5578475"/>
            <a:ext cx="615554"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5</a:t>
            </a:r>
          </a:p>
        </p:txBody>
      </p:sp>
      <p:sp>
        <p:nvSpPr>
          <p:cNvPr id="29715" name="Line 19"/>
          <p:cNvSpPr>
            <a:spLocks noChangeShapeType="1"/>
          </p:cNvSpPr>
          <p:nvPr/>
        </p:nvSpPr>
        <p:spPr bwMode="auto">
          <a:xfrm flipV="1">
            <a:off x="2895600" y="2738438"/>
            <a:ext cx="0" cy="2754312"/>
          </a:xfrm>
          <a:prstGeom prst="line">
            <a:avLst/>
          </a:prstGeom>
          <a:noFill/>
          <a:ln w="12700">
            <a:solidFill>
              <a:schemeClr val="tx1"/>
            </a:solidFill>
            <a:round/>
            <a:headEnd/>
            <a:tailEnd type="triangle" w="med" len="med"/>
          </a:ln>
          <a:effectLst/>
        </p:spPr>
        <p:txBody>
          <a:bodyPr/>
          <a:lstStyle/>
          <a:p>
            <a:endParaRPr lang="en-US"/>
          </a:p>
        </p:txBody>
      </p:sp>
      <p:sp>
        <p:nvSpPr>
          <p:cNvPr id="29716" name="Rectangle 20"/>
          <p:cNvSpPr>
            <a:spLocks noChangeArrowheads="1"/>
          </p:cNvSpPr>
          <p:nvPr/>
        </p:nvSpPr>
        <p:spPr bwMode="auto">
          <a:xfrm>
            <a:off x="5776913" y="5578475"/>
            <a:ext cx="628378"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6</a:t>
            </a:r>
          </a:p>
        </p:txBody>
      </p:sp>
      <p:sp>
        <p:nvSpPr>
          <p:cNvPr id="29717" name="Line 21"/>
          <p:cNvSpPr>
            <a:spLocks noChangeShapeType="1"/>
          </p:cNvSpPr>
          <p:nvPr/>
        </p:nvSpPr>
        <p:spPr bwMode="auto">
          <a:xfrm flipV="1">
            <a:off x="5943600" y="3348038"/>
            <a:ext cx="0" cy="2144712"/>
          </a:xfrm>
          <a:prstGeom prst="line">
            <a:avLst/>
          </a:prstGeom>
          <a:noFill/>
          <a:ln w="12700">
            <a:solidFill>
              <a:schemeClr val="tx1"/>
            </a:solidFill>
            <a:round/>
            <a:headEnd/>
            <a:tailEnd type="triangle" w="med" len="med"/>
          </a:ln>
          <a:effectLst/>
        </p:spPr>
        <p:txBody>
          <a:bodyPr/>
          <a:lstStyle/>
          <a:p>
            <a:endParaRPr lang="en-US"/>
          </a:p>
        </p:txBody>
      </p:sp>
      <p:sp>
        <p:nvSpPr>
          <p:cNvPr id="2" name="Footer Placeholder 1"/>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31</a:t>
            </a:fld>
            <a:endParaRPr lang="en-US" altLang="en-US"/>
          </a:p>
        </p:txBody>
      </p:sp>
    </p:spTree>
    <p:extLst>
      <p:ext uri="{BB962C8B-B14F-4D97-AF65-F5344CB8AC3E}">
        <p14:creationId xmlns:p14="http://schemas.microsoft.com/office/powerpoint/2010/main" val="7012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sampling</a:t>
            </a:r>
          </a:p>
        </p:txBody>
      </p:sp>
      <p:sp>
        <p:nvSpPr>
          <p:cNvPr id="3" name="Content Placeholder 2"/>
          <p:cNvSpPr>
            <a:spLocks noGrp="1"/>
          </p:cNvSpPr>
          <p:nvPr>
            <p:ph idx="1"/>
          </p:nvPr>
        </p:nvSpPr>
        <p:spPr/>
        <p:txBody>
          <a:bodyPr/>
          <a:lstStyle/>
          <a:p>
            <a:pPr>
              <a:lnSpc>
                <a:spcPct val="95000"/>
              </a:lnSpc>
              <a:spcBef>
                <a:spcPct val="75000"/>
              </a:spcBef>
              <a:buClr>
                <a:schemeClr val="accent1"/>
              </a:buClr>
              <a:buSzPct val="90000"/>
            </a:pPr>
            <a:r>
              <a:rPr lang="en-US" dirty="0"/>
              <a:t>Parts of the integration domain with high value of the integrand </a:t>
            </a:r>
            <a:r>
              <a:rPr lang="en-US" i="1" dirty="0"/>
              <a:t>g</a:t>
            </a:r>
            <a:r>
              <a:rPr lang="en-US" dirty="0"/>
              <a:t> are more important</a:t>
            </a:r>
          </a:p>
          <a:p>
            <a:pPr lvl="1">
              <a:lnSpc>
                <a:spcPct val="95000"/>
              </a:lnSpc>
              <a:spcBef>
                <a:spcPct val="10000"/>
              </a:spcBef>
              <a:buSzPct val="75000"/>
            </a:pPr>
            <a:r>
              <a:rPr lang="en-US" dirty="0"/>
              <a:t>Samples from these areas have higher impact on the result</a:t>
            </a:r>
            <a:endParaRPr lang="cs-CZ" dirty="0"/>
          </a:p>
          <a:p>
            <a:pPr lvl="1">
              <a:lnSpc>
                <a:spcPct val="95000"/>
              </a:lnSpc>
              <a:spcBef>
                <a:spcPct val="10000"/>
              </a:spcBef>
              <a:buSzPct val="75000"/>
            </a:pPr>
            <a:endParaRPr lang="cs-CZ" dirty="0"/>
          </a:p>
          <a:p>
            <a:pPr>
              <a:lnSpc>
                <a:spcPct val="95000"/>
              </a:lnSpc>
              <a:spcBef>
                <a:spcPct val="10000"/>
              </a:spcBef>
              <a:buSzPct val="75000"/>
            </a:pPr>
            <a:r>
              <a:rPr lang="en-US" b="1" dirty="0"/>
              <a:t>Importance</a:t>
            </a:r>
            <a:r>
              <a:rPr lang="cs-CZ" b="1" dirty="0"/>
              <a:t> </a:t>
            </a:r>
            <a:r>
              <a:rPr lang="en-US" b="1" dirty="0"/>
              <a:t>sampling</a:t>
            </a:r>
            <a:r>
              <a:rPr lang="cs-CZ" dirty="0"/>
              <a:t> </a:t>
            </a:r>
            <a:r>
              <a:rPr lang="en-US" dirty="0"/>
              <a:t>places samples preferentially to these areas</a:t>
            </a:r>
            <a:endParaRPr lang="cs-CZ" dirty="0"/>
          </a:p>
          <a:p>
            <a:pPr lvl="1">
              <a:lnSpc>
                <a:spcPct val="95000"/>
              </a:lnSpc>
              <a:spcBef>
                <a:spcPct val="10000"/>
              </a:spcBef>
              <a:buSzPct val="75000"/>
            </a:pPr>
            <a:endParaRPr lang="cs-CZ" dirty="0"/>
          </a:p>
          <a:p>
            <a:pPr lvl="1">
              <a:lnSpc>
                <a:spcPct val="95000"/>
              </a:lnSpc>
              <a:spcBef>
                <a:spcPct val="10000"/>
              </a:spcBef>
              <a:buSzPct val="75000"/>
            </a:pPr>
            <a:r>
              <a:rPr lang="en-US" dirty="0"/>
              <a:t>i.e. the </a:t>
            </a:r>
            <a:r>
              <a:rPr lang="cs-CZ" b="1" dirty="0" err="1"/>
              <a:t>pdf</a:t>
            </a:r>
            <a:r>
              <a:rPr lang="cs-CZ" dirty="0"/>
              <a:t> </a:t>
            </a:r>
            <a:r>
              <a:rPr lang="cs-CZ" i="1" dirty="0"/>
              <a:t>p</a:t>
            </a:r>
            <a:r>
              <a:rPr lang="cs-CZ" dirty="0"/>
              <a:t> </a:t>
            </a:r>
            <a:r>
              <a:rPr lang="en-US" dirty="0"/>
              <a:t>is “similar” to the integrand </a:t>
            </a:r>
            <a:r>
              <a:rPr lang="en-US" i="1" dirty="0"/>
              <a:t>g</a:t>
            </a:r>
            <a:endParaRPr lang="cs-CZ" i="1" dirty="0"/>
          </a:p>
          <a:p>
            <a:pPr>
              <a:lnSpc>
                <a:spcPct val="95000"/>
              </a:lnSpc>
              <a:spcBef>
                <a:spcPct val="10000"/>
              </a:spcBef>
              <a:buSzPct val="75000"/>
            </a:pPr>
            <a:endParaRPr lang="cs-CZ" dirty="0"/>
          </a:p>
          <a:p>
            <a:pPr>
              <a:lnSpc>
                <a:spcPct val="95000"/>
              </a:lnSpc>
              <a:spcBef>
                <a:spcPct val="10000"/>
              </a:spcBef>
              <a:buSzPct val="75000"/>
            </a:pPr>
            <a:r>
              <a:rPr lang="en-US" b="1" dirty="0"/>
              <a:t>Decreases variance</a:t>
            </a:r>
            <a:r>
              <a:rPr lang="en-US" dirty="0"/>
              <a:t> while keeping unbiasedness</a:t>
            </a:r>
            <a:endParaRPr lang="cs-CZ" dirty="0"/>
          </a:p>
          <a:p>
            <a:pPr>
              <a:lnSpc>
                <a:spcPct val="95000"/>
              </a:lnSpc>
              <a:spcBef>
                <a:spcPct val="10000"/>
              </a:spcBef>
              <a:buSzPct val="75000"/>
            </a:pPr>
            <a:endParaRPr lang="cs-CZ" dirty="0"/>
          </a:p>
          <a:p>
            <a:endParaRPr lang="cs-CZ" dirty="0"/>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32</a:t>
            </a:fld>
            <a:endParaRPr lang="en-US" altLang="en-US"/>
          </a:p>
        </p:txBody>
      </p:sp>
    </p:spTree>
    <p:extLst>
      <p:ext uri="{BB962C8B-B14F-4D97-AF65-F5344CB8AC3E}">
        <p14:creationId xmlns:p14="http://schemas.microsoft.com/office/powerpoint/2010/main" val="392951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noFill/>
        </p:spPr>
        <p:txBody>
          <a:bodyPr/>
          <a:lstStyle/>
          <a:p>
            <a:r>
              <a:rPr lang="en-US" dirty="0"/>
              <a:t>Control variates</a:t>
            </a:r>
            <a:endParaRPr lang="cs-CZ" dirty="0">
              <a:latin typeface="Arial CE" charset="-18"/>
            </a:endParaRPr>
          </a:p>
        </p:txBody>
      </p:sp>
      <p:sp>
        <p:nvSpPr>
          <p:cNvPr id="44035" name="Freeform 3"/>
          <p:cNvSpPr>
            <a:spLocks/>
          </p:cNvSpPr>
          <p:nvPr/>
        </p:nvSpPr>
        <p:spPr bwMode="auto">
          <a:xfrm>
            <a:off x="1371600" y="1981200"/>
            <a:ext cx="6097588" cy="2897188"/>
          </a:xfrm>
          <a:custGeom>
            <a:avLst/>
            <a:gdLst>
              <a:gd name="T0" fmla="*/ 192 w 3841"/>
              <a:gd name="T1" fmla="*/ 1680 h 1825"/>
              <a:gd name="T2" fmla="*/ 384 w 3841"/>
              <a:gd name="T3" fmla="*/ 1440 h 1825"/>
              <a:gd name="T4" fmla="*/ 480 w 3841"/>
              <a:gd name="T5" fmla="*/ 1248 h 1825"/>
              <a:gd name="T6" fmla="*/ 624 w 3841"/>
              <a:gd name="T7" fmla="*/ 720 h 1825"/>
              <a:gd name="T8" fmla="*/ 720 w 3841"/>
              <a:gd name="T9" fmla="*/ 336 h 1825"/>
              <a:gd name="T10" fmla="*/ 816 w 3841"/>
              <a:gd name="T11" fmla="*/ 144 h 1825"/>
              <a:gd name="T12" fmla="*/ 912 w 3841"/>
              <a:gd name="T13" fmla="*/ 0 h 1825"/>
              <a:gd name="T14" fmla="*/ 1008 w 3841"/>
              <a:gd name="T15" fmla="*/ 0 h 1825"/>
              <a:gd name="T16" fmla="*/ 1104 w 3841"/>
              <a:gd name="T17" fmla="*/ 144 h 1825"/>
              <a:gd name="T18" fmla="*/ 1296 w 3841"/>
              <a:gd name="T19" fmla="*/ 528 h 1825"/>
              <a:gd name="T20" fmla="*/ 1488 w 3841"/>
              <a:gd name="T21" fmla="*/ 960 h 1825"/>
              <a:gd name="T22" fmla="*/ 1632 w 3841"/>
              <a:gd name="T23" fmla="*/ 1248 h 1825"/>
              <a:gd name="T24" fmla="*/ 1824 w 3841"/>
              <a:gd name="T25" fmla="*/ 1392 h 1825"/>
              <a:gd name="T26" fmla="*/ 2016 w 3841"/>
              <a:gd name="T27" fmla="*/ 1440 h 1825"/>
              <a:gd name="T28" fmla="*/ 2208 w 3841"/>
              <a:gd name="T29" fmla="*/ 1440 h 1825"/>
              <a:gd name="T30" fmla="*/ 2352 w 3841"/>
              <a:gd name="T31" fmla="*/ 1392 h 1825"/>
              <a:gd name="T32" fmla="*/ 2448 w 3841"/>
              <a:gd name="T33" fmla="*/ 1200 h 1825"/>
              <a:gd name="T34" fmla="*/ 2544 w 3841"/>
              <a:gd name="T35" fmla="*/ 864 h 1825"/>
              <a:gd name="T36" fmla="*/ 2640 w 3841"/>
              <a:gd name="T37" fmla="*/ 672 h 1825"/>
              <a:gd name="T38" fmla="*/ 2736 w 3841"/>
              <a:gd name="T39" fmla="*/ 624 h 1825"/>
              <a:gd name="T40" fmla="*/ 2832 w 3841"/>
              <a:gd name="T41" fmla="*/ 672 h 1825"/>
              <a:gd name="T42" fmla="*/ 3024 w 3841"/>
              <a:gd name="T43" fmla="*/ 1056 h 1825"/>
              <a:gd name="T44" fmla="*/ 3216 w 3841"/>
              <a:gd name="T45" fmla="*/ 1440 h 1825"/>
              <a:gd name="T46" fmla="*/ 3408 w 3841"/>
              <a:gd name="T47" fmla="*/ 1632 h 1825"/>
              <a:gd name="T48" fmla="*/ 3600 w 3841"/>
              <a:gd name="T49" fmla="*/ 1728 h 1825"/>
              <a:gd name="T50" fmla="*/ 3840 w 3841"/>
              <a:gd name="T51" fmla="*/ 1776 h 1825"/>
              <a:gd name="T52" fmla="*/ 3840 w 3841"/>
              <a:gd name="T53" fmla="*/ 1824 h 1825"/>
              <a:gd name="T54" fmla="*/ 0 w 3841"/>
              <a:gd name="T55" fmla="*/ 1824 h 1825"/>
              <a:gd name="T56" fmla="*/ 192 w 3841"/>
              <a:gd name="T57" fmla="*/ 1680 h 1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41"/>
              <a:gd name="T88" fmla="*/ 0 h 1825"/>
              <a:gd name="T89" fmla="*/ 3841 w 3841"/>
              <a:gd name="T90" fmla="*/ 1825 h 18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41" h="1825">
                <a:moveTo>
                  <a:pt x="192" y="1680"/>
                </a:moveTo>
                <a:lnTo>
                  <a:pt x="384" y="1440"/>
                </a:lnTo>
                <a:lnTo>
                  <a:pt x="480" y="1248"/>
                </a:lnTo>
                <a:lnTo>
                  <a:pt x="624" y="720"/>
                </a:lnTo>
                <a:lnTo>
                  <a:pt x="720" y="336"/>
                </a:lnTo>
                <a:lnTo>
                  <a:pt x="816" y="144"/>
                </a:lnTo>
                <a:lnTo>
                  <a:pt x="912" y="0"/>
                </a:lnTo>
                <a:lnTo>
                  <a:pt x="1008" y="0"/>
                </a:lnTo>
                <a:lnTo>
                  <a:pt x="1104" y="144"/>
                </a:lnTo>
                <a:lnTo>
                  <a:pt x="1296" y="528"/>
                </a:lnTo>
                <a:lnTo>
                  <a:pt x="1488" y="960"/>
                </a:lnTo>
                <a:lnTo>
                  <a:pt x="1632" y="1248"/>
                </a:lnTo>
                <a:lnTo>
                  <a:pt x="1824" y="1392"/>
                </a:lnTo>
                <a:lnTo>
                  <a:pt x="2016" y="1440"/>
                </a:lnTo>
                <a:lnTo>
                  <a:pt x="2208" y="1440"/>
                </a:lnTo>
                <a:lnTo>
                  <a:pt x="2352" y="1392"/>
                </a:lnTo>
                <a:lnTo>
                  <a:pt x="2448" y="1200"/>
                </a:lnTo>
                <a:lnTo>
                  <a:pt x="2544" y="864"/>
                </a:lnTo>
                <a:lnTo>
                  <a:pt x="2640" y="672"/>
                </a:lnTo>
                <a:lnTo>
                  <a:pt x="2736" y="624"/>
                </a:lnTo>
                <a:lnTo>
                  <a:pt x="2832" y="672"/>
                </a:lnTo>
                <a:lnTo>
                  <a:pt x="3024" y="1056"/>
                </a:lnTo>
                <a:lnTo>
                  <a:pt x="3216" y="1440"/>
                </a:lnTo>
                <a:lnTo>
                  <a:pt x="3408" y="1632"/>
                </a:lnTo>
                <a:lnTo>
                  <a:pt x="3600" y="1728"/>
                </a:lnTo>
                <a:lnTo>
                  <a:pt x="3840" y="1776"/>
                </a:lnTo>
                <a:lnTo>
                  <a:pt x="3840" y="1824"/>
                </a:lnTo>
                <a:lnTo>
                  <a:pt x="0" y="1824"/>
                </a:lnTo>
                <a:lnTo>
                  <a:pt x="192" y="1680"/>
                </a:lnTo>
              </a:path>
            </a:pathLst>
          </a:custGeom>
          <a:pattFill prst="lgConfetti">
            <a:fgClr>
              <a:srgbClr val="FCFEB9"/>
            </a:fgClr>
            <a:bgClr>
              <a:schemeClr val="bg1"/>
            </a:bgClr>
          </a:pattFill>
          <a:ln w="12700" cap="rnd" cmpd="sng">
            <a:solidFill>
              <a:schemeClr val="tx1"/>
            </a:solidFill>
            <a:prstDash val="solid"/>
            <a:round/>
            <a:headEnd type="none" w="med" len="med"/>
            <a:tailEnd type="none" w="med" len="med"/>
          </a:ln>
        </p:spPr>
        <p:txBody>
          <a:bodyPr/>
          <a:lstStyle/>
          <a:p>
            <a:endParaRPr lang="en-US"/>
          </a:p>
        </p:txBody>
      </p:sp>
      <p:sp>
        <p:nvSpPr>
          <p:cNvPr id="44036" name="Rectangle 4"/>
          <p:cNvSpPr>
            <a:spLocks noChangeArrowheads="1"/>
          </p:cNvSpPr>
          <p:nvPr/>
        </p:nvSpPr>
        <p:spPr bwMode="auto">
          <a:xfrm>
            <a:off x="1384300" y="1765300"/>
            <a:ext cx="6070600" cy="3937000"/>
          </a:xfrm>
          <a:prstGeom prst="rect">
            <a:avLst/>
          </a:prstGeom>
          <a:noFill/>
          <a:ln w="25400">
            <a:solidFill>
              <a:schemeClr val="tx1"/>
            </a:solidFill>
            <a:miter lim="800000"/>
            <a:headEnd/>
            <a:tailEnd/>
          </a:ln>
        </p:spPr>
        <p:txBody>
          <a:bodyPr wrap="none" anchor="ctr"/>
          <a:lstStyle/>
          <a:p>
            <a:endParaRPr lang="en-US"/>
          </a:p>
        </p:txBody>
      </p:sp>
      <p:sp>
        <p:nvSpPr>
          <p:cNvPr id="44037" name="Rectangle 5"/>
          <p:cNvSpPr>
            <a:spLocks noChangeArrowheads="1"/>
          </p:cNvSpPr>
          <p:nvPr/>
        </p:nvSpPr>
        <p:spPr bwMode="auto">
          <a:xfrm>
            <a:off x="3262313" y="2073275"/>
            <a:ext cx="843181" cy="520655"/>
          </a:xfrm>
          <a:prstGeom prst="rect">
            <a:avLst/>
          </a:prstGeom>
          <a:noFill/>
          <a:ln w="12700">
            <a:noFill/>
            <a:miter lim="800000"/>
            <a:headEnd/>
            <a:tailEnd/>
          </a:ln>
        </p:spPr>
        <p:txBody>
          <a:bodyPr wrap="none" lIns="90488" tIns="44450" rIns="90488" bIns="44450">
            <a:spAutoFit/>
          </a:bodyPr>
          <a:lstStyle/>
          <a:p>
            <a:r>
              <a:rPr lang="en-US" sz="2800" b="1" dirty="0">
                <a:latin typeface="Arial" pitchFamily="34" charset="0"/>
              </a:rPr>
              <a:t>g</a:t>
            </a:r>
            <a:r>
              <a:rPr lang="cs-CZ" sz="2800" b="1" dirty="0">
                <a:latin typeface="Arial" pitchFamily="34" charset="0"/>
              </a:rPr>
              <a:t>(x)</a:t>
            </a:r>
            <a:endParaRPr lang="cs-CZ" sz="2800" b="1" dirty="0">
              <a:latin typeface="Arial CE" charset="-18"/>
            </a:endParaRPr>
          </a:p>
        </p:txBody>
      </p:sp>
      <p:sp>
        <p:nvSpPr>
          <p:cNvPr id="44038" name="Rectangle 6"/>
          <p:cNvSpPr>
            <a:spLocks noChangeArrowheads="1"/>
          </p:cNvSpPr>
          <p:nvPr/>
        </p:nvSpPr>
        <p:spPr bwMode="auto">
          <a:xfrm>
            <a:off x="1220788" y="57927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0</a:t>
            </a:r>
            <a:endParaRPr lang="cs-CZ" sz="2800" b="1">
              <a:latin typeface="Arial CE" charset="-18"/>
            </a:endParaRPr>
          </a:p>
        </p:txBody>
      </p:sp>
      <p:sp>
        <p:nvSpPr>
          <p:cNvPr id="44039" name="Rectangle 7"/>
          <p:cNvSpPr>
            <a:spLocks noChangeArrowheads="1"/>
          </p:cNvSpPr>
          <p:nvPr/>
        </p:nvSpPr>
        <p:spPr bwMode="auto">
          <a:xfrm>
            <a:off x="7300913" y="57927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1</a:t>
            </a:r>
            <a:endParaRPr lang="cs-CZ" sz="2800" b="1">
              <a:latin typeface="Arial CE" charset="-18"/>
            </a:endParaRPr>
          </a:p>
        </p:txBody>
      </p:sp>
      <p:sp>
        <p:nvSpPr>
          <p:cNvPr id="44040" name="Line 8"/>
          <p:cNvSpPr>
            <a:spLocks noChangeShapeType="1"/>
          </p:cNvSpPr>
          <p:nvPr/>
        </p:nvSpPr>
        <p:spPr bwMode="auto">
          <a:xfrm>
            <a:off x="1385888" y="4876800"/>
            <a:ext cx="6069012" cy="0"/>
          </a:xfrm>
          <a:prstGeom prst="line">
            <a:avLst/>
          </a:prstGeom>
          <a:noFill/>
          <a:ln w="25400">
            <a:solidFill>
              <a:schemeClr val="tx1"/>
            </a:solidFill>
            <a:round/>
            <a:headEnd/>
            <a:tailEnd/>
          </a:ln>
        </p:spPr>
        <p:txBody>
          <a:bodyPr/>
          <a:lstStyle/>
          <a:p>
            <a:endParaRPr lang="en-US"/>
          </a:p>
        </p:txBody>
      </p:sp>
      <p:sp>
        <p:nvSpPr>
          <p:cNvPr id="44041" name="Rectangle 9"/>
          <p:cNvSpPr>
            <a:spLocks noChangeArrowheads="1"/>
          </p:cNvSpPr>
          <p:nvPr/>
        </p:nvSpPr>
        <p:spPr bwMode="auto">
          <a:xfrm>
            <a:off x="992188" y="46497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0</a:t>
            </a:r>
            <a:endParaRPr lang="cs-CZ" sz="2800" b="1">
              <a:latin typeface="Arial CE" charset="-18"/>
            </a:endParaRPr>
          </a:p>
        </p:txBody>
      </p:sp>
      <p:sp>
        <p:nvSpPr>
          <p:cNvPr id="44042" name="Freeform 10"/>
          <p:cNvSpPr>
            <a:spLocks/>
          </p:cNvSpPr>
          <p:nvPr/>
        </p:nvSpPr>
        <p:spPr bwMode="auto">
          <a:xfrm>
            <a:off x="1371600" y="3352800"/>
            <a:ext cx="6097588" cy="1373188"/>
          </a:xfrm>
          <a:custGeom>
            <a:avLst/>
            <a:gdLst>
              <a:gd name="T0" fmla="*/ 0 w 3841"/>
              <a:gd name="T1" fmla="*/ 864 h 865"/>
              <a:gd name="T2" fmla="*/ 192 w 3841"/>
              <a:gd name="T3" fmla="*/ 624 h 865"/>
              <a:gd name="T4" fmla="*/ 432 w 3841"/>
              <a:gd name="T5" fmla="*/ 336 h 865"/>
              <a:gd name="T6" fmla="*/ 720 w 3841"/>
              <a:gd name="T7" fmla="*/ 96 h 865"/>
              <a:gd name="T8" fmla="*/ 1008 w 3841"/>
              <a:gd name="T9" fmla="*/ 0 h 865"/>
              <a:gd name="T10" fmla="*/ 1344 w 3841"/>
              <a:gd name="T11" fmla="*/ 0 h 865"/>
              <a:gd name="T12" fmla="*/ 1632 w 3841"/>
              <a:gd name="T13" fmla="*/ 96 h 865"/>
              <a:gd name="T14" fmla="*/ 1872 w 3841"/>
              <a:gd name="T15" fmla="*/ 240 h 865"/>
              <a:gd name="T16" fmla="*/ 2064 w 3841"/>
              <a:gd name="T17" fmla="*/ 288 h 865"/>
              <a:gd name="T18" fmla="*/ 2208 w 3841"/>
              <a:gd name="T19" fmla="*/ 240 h 865"/>
              <a:gd name="T20" fmla="*/ 2496 w 3841"/>
              <a:gd name="T21" fmla="*/ 96 h 865"/>
              <a:gd name="T22" fmla="*/ 2688 w 3841"/>
              <a:gd name="T23" fmla="*/ 48 h 865"/>
              <a:gd name="T24" fmla="*/ 2880 w 3841"/>
              <a:gd name="T25" fmla="*/ 48 h 865"/>
              <a:gd name="T26" fmla="*/ 3120 w 3841"/>
              <a:gd name="T27" fmla="*/ 192 h 865"/>
              <a:gd name="T28" fmla="*/ 3504 w 3841"/>
              <a:gd name="T29" fmla="*/ 480 h 865"/>
              <a:gd name="T30" fmla="*/ 3840 w 3841"/>
              <a:gd name="T31" fmla="*/ 768 h 8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41"/>
              <a:gd name="T49" fmla="*/ 0 h 865"/>
              <a:gd name="T50" fmla="*/ 3841 w 3841"/>
              <a:gd name="T51" fmla="*/ 865 h 8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41" h="865">
                <a:moveTo>
                  <a:pt x="0" y="864"/>
                </a:moveTo>
                <a:lnTo>
                  <a:pt x="192" y="624"/>
                </a:lnTo>
                <a:lnTo>
                  <a:pt x="432" y="336"/>
                </a:lnTo>
                <a:lnTo>
                  <a:pt x="720" y="96"/>
                </a:lnTo>
                <a:lnTo>
                  <a:pt x="1008" y="0"/>
                </a:lnTo>
                <a:lnTo>
                  <a:pt x="1344" y="0"/>
                </a:lnTo>
                <a:lnTo>
                  <a:pt x="1632" y="96"/>
                </a:lnTo>
                <a:lnTo>
                  <a:pt x="1872" y="240"/>
                </a:lnTo>
                <a:lnTo>
                  <a:pt x="2064" y="288"/>
                </a:lnTo>
                <a:lnTo>
                  <a:pt x="2208" y="240"/>
                </a:lnTo>
                <a:lnTo>
                  <a:pt x="2496" y="96"/>
                </a:lnTo>
                <a:lnTo>
                  <a:pt x="2688" y="48"/>
                </a:lnTo>
                <a:lnTo>
                  <a:pt x="2880" y="48"/>
                </a:lnTo>
                <a:lnTo>
                  <a:pt x="3120" y="192"/>
                </a:lnTo>
                <a:lnTo>
                  <a:pt x="3504" y="480"/>
                </a:lnTo>
                <a:lnTo>
                  <a:pt x="3840" y="768"/>
                </a:lnTo>
              </a:path>
            </a:pathLst>
          </a:custGeom>
          <a:noFill/>
          <a:ln w="25400" cap="rnd" cmpd="sng">
            <a:solidFill>
              <a:srgbClr val="B50069"/>
            </a:solidFill>
            <a:prstDash val="solid"/>
            <a:round/>
            <a:headEnd type="none" w="med" len="med"/>
            <a:tailEnd type="none" w="med" len="med"/>
          </a:ln>
        </p:spPr>
        <p:txBody>
          <a:bodyPr/>
          <a:lstStyle/>
          <a:p>
            <a:endParaRPr lang="en-US"/>
          </a:p>
        </p:txBody>
      </p:sp>
      <p:sp>
        <p:nvSpPr>
          <p:cNvPr id="44043" name="Rectangle 11"/>
          <p:cNvSpPr>
            <a:spLocks noChangeArrowheads="1"/>
          </p:cNvSpPr>
          <p:nvPr/>
        </p:nvSpPr>
        <p:spPr bwMode="auto">
          <a:xfrm>
            <a:off x="4252913" y="3063875"/>
            <a:ext cx="843181" cy="520655"/>
          </a:xfrm>
          <a:prstGeom prst="rect">
            <a:avLst/>
          </a:prstGeom>
          <a:noFill/>
          <a:ln w="12700">
            <a:noFill/>
            <a:miter lim="800000"/>
            <a:headEnd/>
            <a:tailEnd/>
          </a:ln>
        </p:spPr>
        <p:txBody>
          <a:bodyPr wrap="none" lIns="90488" tIns="44450" rIns="90488" bIns="44450">
            <a:spAutoFit/>
          </a:bodyPr>
          <a:lstStyle/>
          <a:p>
            <a:r>
              <a:rPr lang="en-US" sz="2800" b="1" dirty="0">
                <a:solidFill>
                  <a:srgbClr val="B50069"/>
                </a:solidFill>
                <a:latin typeface="Arial" pitchFamily="34" charset="0"/>
              </a:rPr>
              <a:t>h</a:t>
            </a:r>
            <a:r>
              <a:rPr lang="cs-CZ" sz="2800" b="1" dirty="0">
                <a:solidFill>
                  <a:srgbClr val="B50069"/>
                </a:solidFill>
                <a:latin typeface="Arial" pitchFamily="34" charset="0"/>
              </a:rPr>
              <a:t>(x)</a:t>
            </a:r>
            <a:endParaRPr lang="cs-CZ" sz="2800" b="1" dirty="0">
              <a:solidFill>
                <a:srgbClr val="B50069"/>
              </a:solidFill>
              <a:latin typeface="Arial CE" charset="-18"/>
            </a:endParaRPr>
          </a:p>
        </p:txBody>
      </p:sp>
      <p:sp>
        <p:nvSpPr>
          <p:cNvPr id="44044" name="Freeform 12"/>
          <p:cNvSpPr>
            <a:spLocks/>
          </p:cNvSpPr>
          <p:nvPr/>
        </p:nvSpPr>
        <p:spPr bwMode="auto">
          <a:xfrm>
            <a:off x="1371600" y="3886200"/>
            <a:ext cx="6097588" cy="1449388"/>
          </a:xfrm>
          <a:custGeom>
            <a:avLst/>
            <a:gdLst>
              <a:gd name="T0" fmla="*/ 0 w 3841"/>
              <a:gd name="T1" fmla="*/ 720 h 913"/>
              <a:gd name="T2" fmla="*/ 179 w 3841"/>
              <a:gd name="T3" fmla="*/ 762 h 913"/>
              <a:gd name="T4" fmla="*/ 352 w 3841"/>
              <a:gd name="T5" fmla="*/ 755 h 913"/>
              <a:gd name="T6" fmla="*/ 515 w 3841"/>
              <a:gd name="T7" fmla="*/ 627 h 913"/>
              <a:gd name="T8" fmla="*/ 768 w 3841"/>
              <a:gd name="T9" fmla="*/ 192 h 913"/>
              <a:gd name="T10" fmla="*/ 912 w 3841"/>
              <a:gd name="T11" fmla="*/ 0 h 913"/>
              <a:gd name="T12" fmla="*/ 1014 w 3841"/>
              <a:gd name="T13" fmla="*/ 0 h 913"/>
              <a:gd name="T14" fmla="*/ 1139 w 3841"/>
              <a:gd name="T15" fmla="*/ 96 h 913"/>
              <a:gd name="T16" fmla="*/ 1248 w 3841"/>
              <a:gd name="T17" fmla="*/ 240 h 913"/>
              <a:gd name="T18" fmla="*/ 1357 w 3841"/>
              <a:gd name="T19" fmla="*/ 435 h 913"/>
              <a:gd name="T20" fmla="*/ 1462 w 3841"/>
              <a:gd name="T21" fmla="*/ 627 h 913"/>
              <a:gd name="T22" fmla="*/ 1651 w 3841"/>
              <a:gd name="T23" fmla="*/ 819 h 913"/>
              <a:gd name="T24" fmla="*/ 1824 w 3841"/>
              <a:gd name="T25" fmla="*/ 864 h 913"/>
              <a:gd name="T26" fmla="*/ 2016 w 3841"/>
              <a:gd name="T27" fmla="*/ 864 h 913"/>
              <a:gd name="T28" fmla="*/ 2208 w 3841"/>
              <a:gd name="T29" fmla="*/ 912 h 913"/>
              <a:gd name="T30" fmla="*/ 2352 w 3841"/>
              <a:gd name="T31" fmla="*/ 912 h 913"/>
              <a:gd name="T32" fmla="*/ 2448 w 3841"/>
              <a:gd name="T33" fmla="*/ 816 h 913"/>
              <a:gd name="T34" fmla="*/ 2544 w 3841"/>
              <a:gd name="T35" fmla="*/ 624 h 913"/>
              <a:gd name="T36" fmla="*/ 2640 w 3841"/>
              <a:gd name="T37" fmla="*/ 432 h 913"/>
              <a:gd name="T38" fmla="*/ 2784 w 3841"/>
              <a:gd name="T39" fmla="*/ 384 h 913"/>
              <a:gd name="T40" fmla="*/ 2880 w 3841"/>
              <a:gd name="T41" fmla="*/ 432 h 913"/>
              <a:gd name="T42" fmla="*/ 3002 w 3841"/>
              <a:gd name="T43" fmla="*/ 634 h 913"/>
              <a:gd name="T44" fmla="*/ 3194 w 3841"/>
              <a:gd name="T45" fmla="*/ 826 h 913"/>
              <a:gd name="T46" fmla="*/ 3408 w 3841"/>
              <a:gd name="T47" fmla="*/ 864 h 913"/>
              <a:gd name="T48" fmla="*/ 3648 w 3841"/>
              <a:gd name="T49" fmla="*/ 816 h 913"/>
              <a:gd name="T50" fmla="*/ 3840 w 3841"/>
              <a:gd name="T51" fmla="*/ 768 h 9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41"/>
              <a:gd name="T79" fmla="*/ 0 h 913"/>
              <a:gd name="T80" fmla="*/ 3841 w 3841"/>
              <a:gd name="T81" fmla="*/ 913 h 9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41" h="913">
                <a:moveTo>
                  <a:pt x="0" y="720"/>
                </a:moveTo>
                <a:lnTo>
                  <a:pt x="179" y="762"/>
                </a:lnTo>
                <a:lnTo>
                  <a:pt x="352" y="755"/>
                </a:lnTo>
                <a:lnTo>
                  <a:pt x="515" y="627"/>
                </a:lnTo>
                <a:lnTo>
                  <a:pt x="768" y="192"/>
                </a:lnTo>
                <a:lnTo>
                  <a:pt x="912" y="0"/>
                </a:lnTo>
                <a:lnTo>
                  <a:pt x="1014" y="0"/>
                </a:lnTo>
                <a:lnTo>
                  <a:pt x="1139" y="96"/>
                </a:lnTo>
                <a:lnTo>
                  <a:pt x="1248" y="240"/>
                </a:lnTo>
                <a:lnTo>
                  <a:pt x="1357" y="435"/>
                </a:lnTo>
                <a:lnTo>
                  <a:pt x="1462" y="627"/>
                </a:lnTo>
                <a:lnTo>
                  <a:pt x="1651" y="819"/>
                </a:lnTo>
                <a:lnTo>
                  <a:pt x="1824" y="864"/>
                </a:lnTo>
                <a:lnTo>
                  <a:pt x="2016" y="864"/>
                </a:lnTo>
                <a:lnTo>
                  <a:pt x="2208" y="912"/>
                </a:lnTo>
                <a:lnTo>
                  <a:pt x="2352" y="912"/>
                </a:lnTo>
                <a:lnTo>
                  <a:pt x="2448" y="816"/>
                </a:lnTo>
                <a:lnTo>
                  <a:pt x="2544" y="624"/>
                </a:lnTo>
                <a:lnTo>
                  <a:pt x="2640" y="432"/>
                </a:lnTo>
                <a:lnTo>
                  <a:pt x="2784" y="384"/>
                </a:lnTo>
                <a:lnTo>
                  <a:pt x="2880" y="432"/>
                </a:lnTo>
                <a:lnTo>
                  <a:pt x="3002" y="634"/>
                </a:lnTo>
                <a:lnTo>
                  <a:pt x="3194" y="826"/>
                </a:lnTo>
                <a:lnTo>
                  <a:pt x="3408" y="864"/>
                </a:lnTo>
                <a:lnTo>
                  <a:pt x="3648" y="816"/>
                </a:lnTo>
                <a:lnTo>
                  <a:pt x="3840" y="768"/>
                </a:lnTo>
              </a:path>
            </a:pathLst>
          </a:custGeom>
          <a:noFill/>
          <a:ln w="25400" cap="rnd" cmpd="sng">
            <a:solidFill>
              <a:schemeClr val="accent2"/>
            </a:solidFill>
            <a:prstDash val="solid"/>
            <a:round/>
            <a:headEnd type="none" w="med" len="med"/>
            <a:tailEnd type="none" w="med" len="med"/>
          </a:ln>
        </p:spPr>
        <p:txBody>
          <a:bodyPr/>
          <a:lstStyle/>
          <a:p>
            <a:endParaRPr lang="en-US"/>
          </a:p>
        </p:txBody>
      </p:sp>
      <p:sp>
        <p:nvSpPr>
          <p:cNvPr id="44045" name="Rectangle 13"/>
          <p:cNvSpPr>
            <a:spLocks noChangeArrowheads="1"/>
          </p:cNvSpPr>
          <p:nvPr/>
        </p:nvSpPr>
        <p:spPr bwMode="auto">
          <a:xfrm>
            <a:off x="2424113" y="5045075"/>
            <a:ext cx="1623843" cy="520655"/>
          </a:xfrm>
          <a:prstGeom prst="rect">
            <a:avLst/>
          </a:prstGeom>
          <a:noFill/>
          <a:ln w="12700">
            <a:noFill/>
            <a:miter lim="800000"/>
            <a:headEnd/>
            <a:tailEnd/>
          </a:ln>
        </p:spPr>
        <p:txBody>
          <a:bodyPr wrap="none" lIns="90488" tIns="44450" rIns="90488" bIns="44450">
            <a:spAutoFit/>
          </a:bodyPr>
          <a:lstStyle/>
          <a:p>
            <a:r>
              <a:rPr lang="en-US" sz="2800" b="1" dirty="0">
                <a:solidFill>
                  <a:schemeClr val="accent2"/>
                </a:solidFill>
                <a:latin typeface="Arial" pitchFamily="34" charset="0"/>
              </a:rPr>
              <a:t>g</a:t>
            </a:r>
            <a:r>
              <a:rPr lang="cs-CZ" sz="2800" b="1" dirty="0">
                <a:solidFill>
                  <a:schemeClr val="accent2"/>
                </a:solidFill>
                <a:latin typeface="Arial" pitchFamily="34" charset="0"/>
              </a:rPr>
              <a:t>(x)-</a:t>
            </a:r>
            <a:r>
              <a:rPr lang="en-US" sz="2800" b="1" dirty="0">
                <a:solidFill>
                  <a:schemeClr val="accent2"/>
                </a:solidFill>
                <a:latin typeface="Arial" pitchFamily="34" charset="0"/>
              </a:rPr>
              <a:t>h</a:t>
            </a:r>
            <a:r>
              <a:rPr lang="cs-CZ" sz="2800" b="1" dirty="0">
                <a:solidFill>
                  <a:schemeClr val="accent2"/>
                </a:solidFill>
                <a:latin typeface="Arial" pitchFamily="34" charset="0"/>
              </a:rPr>
              <a:t>(x)</a:t>
            </a:r>
            <a:endParaRPr lang="cs-CZ" sz="2800" b="1" dirty="0">
              <a:solidFill>
                <a:schemeClr val="accent2"/>
              </a:solidFill>
              <a:latin typeface="Arial CE" charset="-18"/>
            </a:endParaRPr>
          </a:p>
        </p:txBody>
      </p:sp>
      <p:sp>
        <p:nvSpPr>
          <p:cNvPr id="2" name="Footer Placeholder 1"/>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33</a:t>
            </a:fld>
            <a:endParaRPr lang="en-US" altLang="en-US"/>
          </a:p>
        </p:txBody>
      </p:sp>
    </p:spTree>
    <p:extLst>
      <p:ext uri="{BB962C8B-B14F-4D97-AF65-F5344CB8AC3E}">
        <p14:creationId xmlns:p14="http://schemas.microsoft.com/office/powerpoint/2010/main" val="46811049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530" name="Object 3">
                <a:hlinkClick r:id="" action="ppaction://ole?verb=0"/>
              </p:cNvPr>
              <p:cNvSpPr txBox="1"/>
              <p:nvPr/>
            </p:nvSpPr>
            <p:spPr bwMode="auto">
              <a:xfrm>
                <a:off x="457200" y="2783376"/>
                <a:ext cx="8229600" cy="1141413"/>
              </a:xfrm>
              <a:prstGeom prst="rect">
                <a:avLst/>
              </a:prstGeom>
              <a:noFill/>
              <a:ln>
                <a:noFill/>
              </a:ln>
              <a:effectLst/>
            </p:spPr>
            <p:txBody>
              <a:bodyPr>
                <a:normAutofit/>
              </a:bodyPr>
              <a:lstStyle/>
              <a:p>
                <a:pPr algn="ctr"/>
                <a14:m>
                  <m:oMathPara xmlns:m="http://schemas.openxmlformats.org/officeDocument/2006/math">
                    <m:oMathParaPr>
                      <m:jc m:val="center"/>
                    </m:oMathParaPr>
                    <m:oMath xmlns:m="http://schemas.openxmlformats.org/officeDocument/2006/math">
                      <m:r>
                        <a:rPr lang="en-US" sz="2000" i="1" smtClean="0">
                          <a:solidFill>
                            <a:srgbClr val="000000"/>
                          </a:solidFill>
                          <a:latin typeface="Cambria Math" panose="02040503050406030204" pitchFamily="18" charset="0"/>
                        </a:rPr>
                        <m:t>𝐼</m:t>
                      </m:r>
                      <m:r>
                        <a:rPr lang="en-US" sz="2000" i="1" smtClean="0">
                          <a:solidFill>
                            <a:srgbClr val="000000"/>
                          </a:solidFill>
                          <a:latin typeface="Cambria Math" panose="02040503050406030204" pitchFamily="18" charset="0"/>
                        </a:rPr>
                        <m:t>=  </m:t>
                      </m:r>
                      <m:nary>
                        <m:naryPr>
                          <m:limLoc m:val="undOvr"/>
                          <m:ctrlPr>
                            <a:rPr lang="en-US" sz="2000" i="1">
                              <a:solidFill>
                                <a:srgbClr val="000000"/>
                              </a:solidFill>
                              <a:latin typeface="Cambria Math" panose="02040503050406030204" pitchFamily="18" charset="0"/>
                            </a:rPr>
                          </m:ctrlPr>
                        </m:naryPr>
                        <m:sub/>
                        <m:sup/>
                        <m:e>
                          <m:r>
                            <a:rPr lang="en-US" sz="2000" b="0" i="1" smtClean="0">
                              <a:solidFill>
                                <a:srgbClr val="000000"/>
                              </a:solidFill>
                              <a:latin typeface="Cambria Math" panose="02040503050406030204" pitchFamily="18" charset="0"/>
                            </a:rPr>
                            <m:t>𝑔</m:t>
                          </m:r>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𝐱</m:t>
                              </m:r>
                            </m:e>
                          </m:d>
                          <m:r>
                            <a:rPr lang="en-US" sz="2000" i="1">
                              <a:solidFill>
                                <a:srgbClr val="000000"/>
                              </a:solidFill>
                              <a:latin typeface="Cambria Math" panose="02040503050406030204" pitchFamily="18" charset="0"/>
                            </a:rPr>
                            <m:t> </m:t>
                          </m:r>
                          <m:r>
                            <m:rPr>
                              <m:sty m:val="p"/>
                            </m:rPr>
                            <a:rPr lang="en-US" sz="2000" i="0">
                              <a:solidFill>
                                <a:srgbClr val="000000"/>
                              </a:solidFill>
                              <a:latin typeface="Cambria Math" panose="02040503050406030204" pitchFamily="18" charset="0"/>
                            </a:rPr>
                            <m:t>d</m:t>
                          </m:r>
                          <m:r>
                            <a:rPr lang="en-US" sz="2000" i="1">
                              <a:solidFill>
                                <a:srgbClr val="000000"/>
                              </a:solidFill>
                              <a:latin typeface="Cambria Math" panose="02040503050406030204" pitchFamily="18" charset="0"/>
                            </a:rPr>
                            <m:t>𝐱</m:t>
                          </m:r>
                        </m:e>
                      </m:nary>
                      <m:r>
                        <a:rPr lang="en-US" sz="2000" i="1">
                          <a:solidFill>
                            <a:srgbClr val="000000"/>
                          </a:solidFill>
                          <a:latin typeface="Cambria Math" panose="02040503050406030204" pitchFamily="18" charset="0"/>
                        </a:rPr>
                        <m:t>  =  </m:t>
                      </m:r>
                      <m:nary>
                        <m:naryPr>
                          <m:limLoc m:val="undOvr"/>
                          <m:ctrlPr>
                            <a:rPr lang="en-US" sz="2000" i="1">
                              <a:solidFill>
                                <a:srgbClr val="000000"/>
                              </a:solidFill>
                              <a:latin typeface="Cambria Math" panose="02040503050406030204" pitchFamily="18" charset="0"/>
                            </a:rPr>
                          </m:ctrlPr>
                        </m:naryPr>
                        <m:sub/>
                        <m:sup/>
                        <m:e>
                          <m:d>
                            <m:dPr>
                              <m:begChr m:val="["/>
                              <m:endChr m:val="]"/>
                              <m:ctrlPr>
                                <a:rPr lang="en-US" sz="2000" i="1">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𝑔</m:t>
                              </m:r>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𝐱</m:t>
                                  </m:r>
                                </m:e>
                              </m:d>
                              <m:r>
                                <a:rPr lang="en-US" sz="2000" i="1">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h</m:t>
                              </m:r>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𝐱</m:t>
                                  </m:r>
                                </m:e>
                              </m:d>
                            </m:e>
                          </m:d>
                          <m:r>
                            <a:rPr lang="en-US" sz="2000" i="1">
                              <a:solidFill>
                                <a:srgbClr val="000000"/>
                              </a:solidFill>
                              <a:latin typeface="Cambria Math" panose="02040503050406030204" pitchFamily="18" charset="0"/>
                            </a:rPr>
                            <m:t> </m:t>
                          </m:r>
                          <m:r>
                            <m:rPr>
                              <m:sty m:val="p"/>
                            </m:rPr>
                            <a:rPr lang="en-US" sz="2000" i="0">
                              <a:solidFill>
                                <a:srgbClr val="000000"/>
                              </a:solidFill>
                              <a:latin typeface="Cambria Math" panose="02040503050406030204" pitchFamily="18" charset="0"/>
                            </a:rPr>
                            <m:t>d</m:t>
                          </m:r>
                          <m:r>
                            <a:rPr lang="en-US" sz="2000" i="1">
                              <a:solidFill>
                                <a:srgbClr val="000000"/>
                              </a:solidFill>
                              <a:latin typeface="Cambria Math" panose="02040503050406030204" pitchFamily="18" charset="0"/>
                            </a:rPr>
                            <m:t>𝐱</m:t>
                          </m:r>
                        </m:e>
                      </m:nary>
                      <m:r>
                        <a:rPr lang="en-US" sz="2000" i="1">
                          <a:solidFill>
                            <a:srgbClr val="000000"/>
                          </a:solidFill>
                          <a:latin typeface="Cambria Math" panose="02040503050406030204" pitchFamily="18" charset="0"/>
                        </a:rPr>
                        <m:t>+</m:t>
                      </m:r>
                      <m:nary>
                        <m:naryPr>
                          <m:limLoc m:val="undOvr"/>
                          <m:ctrlPr>
                            <a:rPr lang="en-US" sz="2000" i="1">
                              <a:solidFill>
                                <a:srgbClr val="000000"/>
                              </a:solidFill>
                              <a:latin typeface="Cambria Math" panose="02040503050406030204" pitchFamily="18" charset="0"/>
                            </a:rPr>
                          </m:ctrlPr>
                        </m:naryPr>
                        <m:sub/>
                        <m:sup/>
                        <m:e>
                          <m:r>
                            <a:rPr lang="en-US" sz="2000" b="0" i="1" smtClean="0">
                              <a:solidFill>
                                <a:srgbClr val="000000"/>
                              </a:solidFill>
                              <a:latin typeface="Cambria Math" panose="02040503050406030204" pitchFamily="18" charset="0"/>
                            </a:rPr>
                            <m:t>h</m:t>
                          </m:r>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𝐱</m:t>
                              </m:r>
                            </m:e>
                          </m:d>
                          <m:r>
                            <a:rPr lang="en-US" sz="2000" i="1">
                              <a:solidFill>
                                <a:srgbClr val="000000"/>
                              </a:solidFill>
                              <a:latin typeface="Cambria Math" panose="02040503050406030204" pitchFamily="18" charset="0"/>
                            </a:rPr>
                            <m:t> </m:t>
                          </m:r>
                          <m:r>
                            <m:rPr>
                              <m:sty m:val="p"/>
                            </m:rPr>
                            <a:rPr lang="en-US" sz="2000" i="0">
                              <a:solidFill>
                                <a:srgbClr val="000000"/>
                              </a:solidFill>
                              <a:latin typeface="Cambria Math" panose="02040503050406030204" pitchFamily="18" charset="0"/>
                            </a:rPr>
                            <m:t>d</m:t>
                          </m:r>
                          <m:r>
                            <a:rPr lang="en-US" sz="2000" i="1">
                              <a:solidFill>
                                <a:srgbClr val="000000"/>
                              </a:solidFill>
                              <a:latin typeface="Cambria Math" panose="02040503050406030204" pitchFamily="18" charset="0"/>
                            </a:rPr>
                            <m:t>𝐱</m:t>
                          </m:r>
                        </m:e>
                      </m:nary>
                    </m:oMath>
                  </m:oMathPara>
                </a14:m>
                <a:endParaRPr lang="en-US" sz="2000" dirty="0"/>
              </a:p>
            </p:txBody>
          </p:sp>
        </mc:Choice>
        <mc:Fallback xmlns="">
          <p:sp>
            <p:nvSpPr>
              <p:cNvPr id="22530" name="Object 3">
                <a:hlinkClick r:id="" action="ppaction://ole?verb=0"/>
              </p:cNvPr>
              <p:cNvSpPr txBox="1">
                <a:spLocks noRot="1" noChangeAspect="1" noMove="1" noResize="1" noEditPoints="1" noAdjustHandles="1" noChangeArrowheads="1" noChangeShapeType="1" noTextEdit="1"/>
              </p:cNvSpPr>
              <p:nvPr/>
            </p:nvSpPr>
            <p:spPr bwMode="auto">
              <a:xfrm>
                <a:off x="457200" y="2783376"/>
                <a:ext cx="8229600" cy="1141413"/>
              </a:xfrm>
              <a:prstGeom prst="rect">
                <a:avLst/>
              </a:prstGeom>
              <a:blipFill>
                <a:blip r:embed="rId3"/>
                <a:stretch>
                  <a:fillRect/>
                </a:stretch>
              </a:blipFill>
              <a:ln>
                <a:noFill/>
              </a:ln>
              <a:effectLst/>
            </p:spPr>
            <p:txBody>
              <a:bodyPr/>
              <a:lstStyle/>
              <a:p>
                <a:r>
                  <a:rPr lang="en-US">
                    <a:noFill/>
                  </a:rPr>
                  <a:t> </a:t>
                </a:r>
              </a:p>
            </p:txBody>
          </p:sp>
        </mc:Fallback>
      </mc:AlternateContent>
      <p:sp>
        <p:nvSpPr>
          <p:cNvPr id="22533" name="Rectangle 5"/>
          <p:cNvSpPr>
            <a:spLocks noChangeArrowheads="1"/>
          </p:cNvSpPr>
          <p:nvPr/>
        </p:nvSpPr>
        <p:spPr bwMode="auto">
          <a:xfrm>
            <a:off x="874713" y="1692275"/>
            <a:ext cx="7179852" cy="828432"/>
          </a:xfrm>
          <a:prstGeom prst="rect">
            <a:avLst/>
          </a:prstGeom>
          <a:noFill/>
          <a:ln w="12700">
            <a:noFill/>
            <a:miter lim="800000"/>
            <a:headEnd/>
            <a:tailEnd/>
          </a:ln>
        </p:spPr>
        <p:txBody>
          <a:bodyPr wrap="none" lIns="90488" tIns="44450" rIns="90488" bIns="44450">
            <a:spAutoFit/>
          </a:bodyPr>
          <a:lstStyle/>
          <a:p>
            <a:r>
              <a:rPr lang="en-US" sz="2400" dirty="0">
                <a:latin typeface="+mj-lt"/>
              </a:rPr>
              <a:t>Consider a function </a:t>
            </a:r>
            <a:r>
              <a:rPr lang="en-US" sz="2400" b="1" dirty="0">
                <a:latin typeface="+mj-lt"/>
              </a:rPr>
              <a:t>h</a:t>
            </a:r>
            <a:r>
              <a:rPr lang="cs-CZ" sz="2400" b="1" dirty="0">
                <a:latin typeface="+mj-lt"/>
              </a:rPr>
              <a:t>(x)</a:t>
            </a:r>
            <a:r>
              <a:rPr lang="cs-CZ" sz="2400" dirty="0">
                <a:latin typeface="+mj-lt"/>
              </a:rPr>
              <a:t>, </a:t>
            </a:r>
            <a:r>
              <a:rPr lang="en-US" sz="2400" dirty="0">
                <a:latin typeface="+mj-lt"/>
              </a:rPr>
              <a:t>that </a:t>
            </a:r>
            <a:r>
              <a:rPr lang="en-US" sz="2400" b="1" dirty="0">
                <a:latin typeface="+mj-lt"/>
              </a:rPr>
              <a:t>approximates the </a:t>
            </a:r>
          </a:p>
          <a:p>
            <a:r>
              <a:rPr lang="en-US" sz="2400" b="1" dirty="0">
                <a:latin typeface="+mj-lt"/>
              </a:rPr>
              <a:t>integrand </a:t>
            </a:r>
            <a:r>
              <a:rPr lang="en-US" sz="2400" dirty="0">
                <a:latin typeface="+mj-lt"/>
              </a:rPr>
              <a:t>and we can integrate it analytically</a:t>
            </a:r>
            <a:r>
              <a:rPr lang="cs-CZ" sz="2400" dirty="0">
                <a:latin typeface="+mj-lt"/>
              </a:rPr>
              <a:t>:</a:t>
            </a:r>
          </a:p>
        </p:txBody>
      </p:sp>
      <p:sp>
        <p:nvSpPr>
          <p:cNvPr id="22536" name="Line 8"/>
          <p:cNvSpPr>
            <a:spLocks noChangeShapeType="1"/>
          </p:cNvSpPr>
          <p:nvPr/>
        </p:nvSpPr>
        <p:spPr bwMode="auto">
          <a:xfrm>
            <a:off x="6289606" y="3707350"/>
            <a:ext cx="1344612" cy="0"/>
          </a:xfrm>
          <a:prstGeom prst="line">
            <a:avLst/>
          </a:prstGeom>
          <a:noFill/>
          <a:ln w="25400">
            <a:solidFill>
              <a:srgbClr val="00AE00"/>
            </a:solidFill>
            <a:round/>
            <a:headEnd/>
            <a:tailEnd/>
          </a:ln>
        </p:spPr>
        <p:txBody>
          <a:bodyPr/>
          <a:lstStyle/>
          <a:p>
            <a:endParaRPr lang="en-US"/>
          </a:p>
        </p:txBody>
      </p:sp>
      <p:sp>
        <p:nvSpPr>
          <p:cNvPr id="22537" name="Line 9"/>
          <p:cNvSpPr>
            <a:spLocks noChangeShapeType="1"/>
          </p:cNvSpPr>
          <p:nvPr/>
        </p:nvSpPr>
        <p:spPr bwMode="auto">
          <a:xfrm>
            <a:off x="3995936" y="3707350"/>
            <a:ext cx="1737320" cy="9682"/>
          </a:xfrm>
          <a:prstGeom prst="line">
            <a:avLst/>
          </a:prstGeom>
          <a:noFill/>
          <a:ln w="25400">
            <a:solidFill>
              <a:schemeClr val="accent1"/>
            </a:solidFill>
            <a:round/>
            <a:headEnd/>
            <a:tailEnd/>
          </a:ln>
        </p:spPr>
        <p:txBody>
          <a:bodyPr/>
          <a:lstStyle/>
          <a:p>
            <a:endParaRPr lang="en-US"/>
          </a:p>
        </p:txBody>
      </p:sp>
      <p:cxnSp>
        <p:nvCxnSpPr>
          <p:cNvPr id="11" name="Straight Arrow Connector 10"/>
          <p:cNvCxnSpPr>
            <a:cxnSpLocks/>
            <a:stCxn id="12" idx="0"/>
            <a:endCxn id="22530" idx="2"/>
          </p:cNvCxnSpPr>
          <p:nvPr/>
        </p:nvCxnSpPr>
        <p:spPr>
          <a:xfrm flipV="1">
            <a:off x="3265404" y="3924789"/>
            <a:ext cx="1306596" cy="6563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15616" y="4581128"/>
            <a:ext cx="4299575" cy="1200329"/>
          </a:xfrm>
          <a:prstGeom prst="rect">
            <a:avLst/>
          </a:prstGeom>
          <a:noFill/>
        </p:spPr>
        <p:txBody>
          <a:bodyPr wrap="none" rtlCol="0">
            <a:spAutoFit/>
          </a:bodyPr>
          <a:lstStyle/>
          <a:p>
            <a:r>
              <a:rPr lang="en-US" sz="2400" dirty="0">
                <a:latin typeface="+mj-lt"/>
              </a:rPr>
              <a:t>Numerical integration</a:t>
            </a:r>
            <a:r>
              <a:rPr lang="cs-CZ" sz="2400" dirty="0">
                <a:latin typeface="+mj-lt"/>
              </a:rPr>
              <a:t> (MC)</a:t>
            </a:r>
          </a:p>
          <a:p>
            <a:r>
              <a:rPr lang="en-US" sz="2400" dirty="0">
                <a:latin typeface="+mj-lt"/>
              </a:rPr>
              <a:t>Hopefully with less variance </a:t>
            </a:r>
            <a:br>
              <a:rPr lang="en-US" sz="2400" dirty="0">
                <a:latin typeface="+mj-lt"/>
              </a:rPr>
            </a:br>
            <a:r>
              <a:rPr lang="en-US" sz="2400" dirty="0">
                <a:latin typeface="+mj-lt"/>
              </a:rPr>
              <a:t>than integrating </a:t>
            </a:r>
            <a:r>
              <a:rPr lang="en-US" sz="2400" i="1" dirty="0">
                <a:latin typeface="+mj-lt"/>
              </a:rPr>
              <a:t>g</a:t>
            </a:r>
            <a:r>
              <a:rPr lang="cs-CZ" sz="2400" dirty="0">
                <a:latin typeface="+mj-lt"/>
              </a:rPr>
              <a:t>(</a:t>
            </a:r>
            <a:r>
              <a:rPr lang="cs-CZ" sz="2400" b="1" dirty="0">
                <a:latin typeface="+mj-lt"/>
              </a:rPr>
              <a:t>x</a:t>
            </a:r>
            <a:r>
              <a:rPr lang="cs-CZ" sz="2400" dirty="0">
                <a:latin typeface="+mj-lt"/>
              </a:rPr>
              <a:t>)</a:t>
            </a:r>
            <a:r>
              <a:rPr lang="en-US" sz="2400" dirty="0">
                <a:latin typeface="+mj-lt"/>
              </a:rPr>
              <a:t> directly.</a:t>
            </a:r>
          </a:p>
        </p:txBody>
      </p:sp>
      <p:sp>
        <p:nvSpPr>
          <p:cNvPr id="14" name="Line 8"/>
          <p:cNvSpPr>
            <a:spLocks noChangeShapeType="1"/>
          </p:cNvSpPr>
          <p:nvPr/>
        </p:nvSpPr>
        <p:spPr bwMode="auto">
          <a:xfrm>
            <a:off x="6732240" y="3861048"/>
            <a:ext cx="229672" cy="1512168"/>
          </a:xfrm>
          <a:prstGeom prst="line">
            <a:avLst/>
          </a:prstGeom>
          <a:noFill/>
          <a:ln w="9525">
            <a:solidFill>
              <a:srgbClr val="00AE00"/>
            </a:solidFill>
            <a:round/>
            <a:headEnd type="arrow" w="med" len="med"/>
            <a:tailEnd type="none" w="med" len="med"/>
          </a:ln>
        </p:spPr>
        <p:txBody>
          <a:bodyPr/>
          <a:lstStyle/>
          <a:p>
            <a:endParaRPr lang="en-US"/>
          </a:p>
        </p:txBody>
      </p:sp>
      <p:sp>
        <p:nvSpPr>
          <p:cNvPr id="15" name="TextBox 14"/>
          <p:cNvSpPr txBox="1"/>
          <p:nvPr/>
        </p:nvSpPr>
        <p:spPr>
          <a:xfrm>
            <a:off x="5580112" y="5445224"/>
            <a:ext cx="2550698" cy="830997"/>
          </a:xfrm>
          <a:prstGeom prst="rect">
            <a:avLst/>
          </a:prstGeom>
          <a:noFill/>
        </p:spPr>
        <p:txBody>
          <a:bodyPr wrap="none" rtlCol="0">
            <a:spAutoFit/>
          </a:bodyPr>
          <a:lstStyle/>
          <a:p>
            <a:r>
              <a:rPr lang="en-US" sz="2400" dirty="0">
                <a:latin typeface="+mj-lt"/>
              </a:rPr>
              <a:t>We can integrate </a:t>
            </a:r>
          </a:p>
          <a:p>
            <a:r>
              <a:rPr lang="en-US" sz="2400" dirty="0">
                <a:latin typeface="+mj-lt"/>
              </a:rPr>
              <a:t>analytically</a:t>
            </a:r>
          </a:p>
        </p:txBody>
      </p:sp>
      <p:sp>
        <p:nvSpPr>
          <p:cNvPr id="2" name="Footer Placeholder 1"/>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34</a:t>
            </a:fld>
            <a:endParaRPr lang="en-US" altLang="en-US"/>
          </a:p>
        </p:txBody>
      </p:sp>
      <p:sp>
        <p:nvSpPr>
          <p:cNvPr id="4" name="Nadpis 3"/>
          <p:cNvSpPr>
            <a:spLocks noGrp="1"/>
          </p:cNvSpPr>
          <p:nvPr>
            <p:ph type="title"/>
          </p:nvPr>
        </p:nvSpPr>
        <p:spPr/>
        <p:txBody>
          <a:bodyPr/>
          <a:lstStyle/>
          <a:p>
            <a:r>
              <a:rPr lang="en-US" dirty="0"/>
              <a:t>Control variates</a:t>
            </a:r>
            <a:endParaRPr lang="cs-CZ" dirty="0"/>
          </a:p>
        </p:txBody>
      </p:sp>
    </p:spTree>
    <p:extLst>
      <p:ext uri="{BB962C8B-B14F-4D97-AF65-F5344CB8AC3E}">
        <p14:creationId xmlns:p14="http://schemas.microsoft.com/office/powerpoint/2010/main" val="283861500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variates vs. Importance sampling</a:t>
            </a:r>
          </a:p>
        </p:txBody>
      </p:sp>
      <p:sp>
        <p:nvSpPr>
          <p:cNvPr id="3" name="Content Placeholder 2"/>
          <p:cNvSpPr>
            <a:spLocks noGrp="1"/>
          </p:cNvSpPr>
          <p:nvPr>
            <p:ph idx="1"/>
          </p:nvPr>
        </p:nvSpPr>
        <p:spPr/>
        <p:txBody>
          <a:bodyPr/>
          <a:lstStyle/>
          <a:p>
            <a:r>
              <a:rPr lang="en-US" b="1" dirty="0"/>
              <a:t>Importance sampling</a:t>
            </a:r>
          </a:p>
          <a:p>
            <a:pPr lvl="1"/>
            <a:r>
              <a:rPr lang="en-US" dirty="0"/>
              <a:t>Advantageous whenever the function, according to which we can generate samples, appears in the integrand as a </a:t>
            </a:r>
            <a:r>
              <a:rPr lang="en-US" b="1" dirty="0"/>
              <a:t>multiplicative factor</a:t>
            </a:r>
            <a:r>
              <a:rPr lang="cs-CZ" dirty="0"/>
              <a:t> (</a:t>
            </a:r>
            <a:r>
              <a:rPr lang="en-US" dirty="0"/>
              <a:t>e.g. BRDF in the reflection equation</a:t>
            </a:r>
            <a:r>
              <a:rPr lang="cs-CZ" dirty="0"/>
              <a:t>).</a:t>
            </a:r>
          </a:p>
          <a:p>
            <a:pPr lvl="1">
              <a:buNone/>
            </a:pPr>
            <a:endParaRPr lang="cs-CZ" dirty="0"/>
          </a:p>
          <a:p>
            <a:r>
              <a:rPr lang="en-US" b="1" dirty="0"/>
              <a:t>Control variates</a:t>
            </a:r>
            <a:endParaRPr lang="cs-CZ" b="1" dirty="0"/>
          </a:p>
          <a:p>
            <a:pPr lvl="1"/>
            <a:r>
              <a:rPr lang="en-US" dirty="0"/>
              <a:t>Better if the function that we can integrate analytically appears in the integrand as an </a:t>
            </a:r>
            <a:r>
              <a:rPr lang="en-US" b="1" dirty="0"/>
              <a:t>additive term</a:t>
            </a:r>
            <a:r>
              <a:rPr lang="en-US" dirty="0"/>
              <a:t>.</a:t>
            </a:r>
            <a:endParaRPr lang="cs-CZ" dirty="0"/>
          </a:p>
          <a:p>
            <a:pPr lvl="1"/>
            <a:endParaRPr lang="cs-CZ" dirty="0"/>
          </a:p>
          <a:p>
            <a:r>
              <a:rPr lang="en-US" dirty="0"/>
              <a:t>This is why in light transport; we almost always use importance sampling and rarely control variates.</a:t>
            </a:r>
            <a:endParaRPr lang="cs-CZ" dirty="0"/>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35</a:t>
            </a:fld>
            <a:endParaRPr lang="en-US" altLang="en-US"/>
          </a:p>
        </p:txBody>
      </p:sp>
    </p:spTree>
    <p:extLst>
      <p:ext uri="{BB962C8B-B14F-4D97-AF65-F5344CB8AC3E}">
        <p14:creationId xmlns:p14="http://schemas.microsoft.com/office/powerpoint/2010/main" val="8252866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Better sample distribution</a:t>
            </a:r>
          </a:p>
        </p:txBody>
      </p:sp>
      <p:sp>
        <p:nvSpPr>
          <p:cNvPr id="3" name="Content Placeholder 2"/>
          <p:cNvSpPr>
            <a:spLocks noGrp="1"/>
          </p:cNvSpPr>
          <p:nvPr>
            <p:ph idx="1"/>
          </p:nvPr>
        </p:nvSpPr>
        <p:spPr/>
        <p:txBody>
          <a:bodyPr/>
          <a:lstStyle/>
          <a:p>
            <a:r>
              <a:rPr lang="en-US" dirty="0"/>
              <a:t>Generating independent samples often</a:t>
            </a:r>
            <a:br>
              <a:rPr lang="en-US" dirty="0"/>
            </a:br>
            <a:r>
              <a:rPr lang="en-US" dirty="0"/>
              <a:t> leads to clustering of samples</a:t>
            </a:r>
            <a:endParaRPr lang="cs-CZ" dirty="0"/>
          </a:p>
          <a:p>
            <a:pPr lvl="1"/>
            <a:r>
              <a:rPr lang="en-US" dirty="0"/>
              <a:t>Results in high estimator variance</a:t>
            </a:r>
            <a:endParaRPr lang="cs-CZ" dirty="0"/>
          </a:p>
          <a:p>
            <a:endParaRPr lang="cs-CZ" dirty="0"/>
          </a:p>
          <a:p>
            <a:r>
              <a:rPr lang="en-US" dirty="0"/>
              <a:t>Better sample distribution =&gt; better </a:t>
            </a:r>
            <a:br>
              <a:rPr lang="en-US" dirty="0"/>
            </a:br>
            <a:r>
              <a:rPr lang="en-US" dirty="0"/>
              <a:t>coverage of the integration domain </a:t>
            </a:r>
            <a:br>
              <a:rPr lang="en-US" dirty="0"/>
            </a:br>
            <a:r>
              <a:rPr lang="en-US" dirty="0"/>
              <a:t>by samples =&gt; lower variance</a:t>
            </a:r>
            <a:endParaRPr lang="cs-CZ" dirty="0"/>
          </a:p>
          <a:p>
            <a:endParaRPr lang="cs-CZ" dirty="0"/>
          </a:p>
          <a:p>
            <a:r>
              <a:rPr lang="en-US" dirty="0"/>
              <a:t>Approaches</a:t>
            </a:r>
            <a:endParaRPr lang="cs-CZ" dirty="0"/>
          </a:p>
          <a:p>
            <a:pPr lvl="1"/>
            <a:r>
              <a:rPr lang="en-US" b="1" dirty="0"/>
              <a:t>Stratified</a:t>
            </a:r>
            <a:r>
              <a:rPr lang="cs-CZ" b="1" dirty="0"/>
              <a:t> </a:t>
            </a:r>
            <a:r>
              <a:rPr lang="en-US" b="1" dirty="0"/>
              <a:t>sampling</a:t>
            </a:r>
            <a:endParaRPr lang="en-US" dirty="0"/>
          </a:p>
          <a:p>
            <a:pPr lvl="1"/>
            <a:r>
              <a:rPr lang="cs-CZ" b="1" dirty="0"/>
              <a:t>quasi-Monte Carlo (QMC)</a:t>
            </a:r>
            <a:endParaRPr lang="en-US" b="1" dirty="0"/>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36</a:t>
            </a:fld>
            <a:endParaRPr lang="en-US" altLang="en-US"/>
          </a:p>
        </p:txBody>
      </p:sp>
      <p:pic>
        <p:nvPicPr>
          <p:cNvPr id="6" name="Picture 6"/>
          <p:cNvPicPr>
            <a:picLocks noChangeAspect="1" noChangeArrowheads="1"/>
          </p:cNvPicPr>
          <p:nvPr/>
        </p:nvPicPr>
        <p:blipFill rotWithShape="1">
          <a:blip r:embed="rId2" cstate="print"/>
          <a:srcRect r="50000"/>
          <a:stretch/>
        </p:blipFill>
        <p:spPr bwMode="auto">
          <a:xfrm>
            <a:off x="6273518" y="1340768"/>
            <a:ext cx="2692963" cy="1909234"/>
          </a:xfrm>
          <a:prstGeom prst="rect">
            <a:avLst/>
          </a:prstGeom>
          <a:noFill/>
          <a:ln w="9525">
            <a:noFill/>
            <a:miter lim="800000"/>
            <a:headEnd/>
            <a:tailEnd/>
          </a:ln>
        </p:spPr>
      </p:pic>
    </p:spTree>
    <p:extLst>
      <p:ext uri="{BB962C8B-B14F-4D97-AF65-F5344CB8AC3E}">
        <p14:creationId xmlns:p14="http://schemas.microsoft.com/office/powerpoint/2010/main" val="283720650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Stratified sampling</a:t>
            </a:r>
          </a:p>
        </p:txBody>
      </p:sp>
      <p:sp>
        <p:nvSpPr>
          <p:cNvPr id="3" name="Content Placeholder 2"/>
          <p:cNvSpPr>
            <a:spLocks noGrp="1"/>
          </p:cNvSpPr>
          <p:nvPr>
            <p:ph idx="1"/>
          </p:nvPr>
        </p:nvSpPr>
        <p:spPr/>
        <p:txBody>
          <a:bodyPr/>
          <a:lstStyle/>
          <a:p>
            <a:r>
              <a:rPr lang="en-US" dirty="0"/>
              <a:t>Sampling domain subdivided into disjoint areas that are sampled independently</a:t>
            </a:r>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37</a:t>
            </a:fld>
            <a:endParaRPr lang="en-US" altLang="en-US"/>
          </a:p>
        </p:txBody>
      </p:sp>
      <p:grpSp>
        <p:nvGrpSpPr>
          <p:cNvPr id="6" name="Group 5"/>
          <p:cNvGrpSpPr/>
          <p:nvPr/>
        </p:nvGrpSpPr>
        <p:grpSpPr>
          <a:xfrm>
            <a:off x="1547664" y="2468373"/>
            <a:ext cx="5169675" cy="3501134"/>
            <a:chOff x="924271" y="1989138"/>
            <a:chExt cx="6225745" cy="4216352"/>
          </a:xfrm>
        </p:grpSpPr>
        <p:sp>
          <p:nvSpPr>
            <p:cNvPr id="7" name="Rectangle 6"/>
            <p:cNvSpPr>
              <a:spLocks noChangeArrowheads="1"/>
            </p:cNvSpPr>
            <p:nvPr/>
          </p:nvSpPr>
          <p:spPr bwMode="auto">
            <a:xfrm>
              <a:off x="3795713" y="5578475"/>
              <a:ext cx="598446" cy="627015"/>
            </a:xfrm>
            <a:prstGeom prst="rect">
              <a:avLst/>
            </a:prstGeom>
            <a:noFill/>
            <a:ln w="12700">
              <a:noFill/>
              <a:miter lim="800000"/>
              <a:headEnd/>
              <a:tailEnd/>
            </a:ln>
          </p:spPr>
          <p:txBody>
            <a:bodyPr wrap="none" lIns="90488" tIns="44450" rIns="90488" bIns="44450">
              <a:spAutoFit/>
            </a:bodyPr>
            <a:lstStyle/>
            <a:p>
              <a:r>
                <a:rPr lang="cs-CZ" sz="2800">
                  <a:latin typeface="+mj-lt"/>
                </a:rPr>
                <a:t>x</a:t>
              </a:r>
              <a:r>
                <a:rPr lang="cs-CZ" sz="2800" baseline="-25000">
                  <a:latin typeface="+mj-lt"/>
                </a:rPr>
                <a:t>2</a:t>
              </a:r>
            </a:p>
          </p:txBody>
        </p:sp>
        <p:sp>
          <p:nvSpPr>
            <p:cNvPr id="8" name="Freeform 7"/>
            <p:cNvSpPr>
              <a:spLocks/>
            </p:cNvSpPr>
            <p:nvPr/>
          </p:nvSpPr>
          <p:spPr bwMode="auto">
            <a:xfrm>
              <a:off x="1981200" y="2438400"/>
              <a:ext cx="4954588" cy="3049588"/>
            </a:xfrm>
            <a:custGeom>
              <a:avLst/>
              <a:gdLst>
                <a:gd name="T0" fmla="*/ 0 w 3121"/>
                <a:gd name="T1" fmla="*/ 1392 h 1921"/>
                <a:gd name="T2" fmla="*/ 192 w 3121"/>
                <a:gd name="T3" fmla="*/ 816 h 1921"/>
                <a:gd name="T4" fmla="*/ 432 w 3121"/>
                <a:gd name="T5" fmla="*/ 336 h 1921"/>
                <a:gd name="T6" fmla="*/ 720 w 3121"/>
                <a:gd name="T7" fmla="*/ 48 h 1921"/>
                <a:gd name="T8" fmla="*/ 864 w 3121"/>
                <a:gd name="T9" fmla="*/ 0 h 1921"/>
                <a:gd name="T10" fmla="*/ 960 w 3121"/>
                <a:gd name="T11" fmla="*/ 0 h 1921"/>
                <a:gd name="T12" fmla="*/ 1104 w 3121"/>
                <a:gd name="T13" fmla="*/ 48 h 1921"/>
                <a:gd name="T14" fmla="*/ 1248 w 3121"/>
                <a:gd name="T15" fmla="*/ 192 h 1921"/>
                <a:gd name="T16" fmla="*/ 1392 w 3121"/>
                <a:gd name="T17" fmla="*/ 432 h 1921"/>
                <a:gd name="T18" fmla="*/ 1536 w 3121"/>
                <a:gd name="T19" fmla="*/ 576 h 1921"/>
                <a:gd name="T20" fmla="*/ 1680 w 3121"/>
                <a:gd name="T21" fmla="*/ 624 h 1921"/>
                <a:gd name="T22" fmla="*/ 1824 w 3121"/>
                <a:gd name="T23" fmla="*/ 624 h 1921"/>
                <a:gd name="T24" fmla="*/ 1968 w 3121"/>
                <a:gd name="T25" fmla="*/ 528 h 1921"/>
                <a:gd name="T26" fmla="*/ 2064 w 3121"/>
                <a:gd name="T27" fmla="*/ 480 h 1921"/>
                <a:gd name="T28" fmla="*/ 2208 w 3121"/>
                <a:gd name="T29" fmla="*/ 480 h 1921"/>
                <a:gd name="T30" fmla="*/ 2352 w 3121"/>
                <a:gd name="T31" fmla="*/ 480 h 1921"/>
                <a:gd name="T32" fmla="*/ 2448 w 3121"/>
                <a:gd name="T33" fmla="*/ 528 h 1921"/>
                <a:gd name="T34" fmla="*/ 2592 w 3121"/>
                <a:gd name="T35" fmla="*/ 624 h 1921"/>
                <a:gd name="T36" fmla="*/ 2736 w 3121"/>
                <a:gd name="T37" fmla="*/ 768 h 1921"/>
                <a:gd name="T38" fmla="*/ 2832 w 3121"/>
                <a:gd name="T39" fmla="*/ 912 h 1921"/>
                <a:gd name="T40" fmla="*/ 2928 w 3121"/>
                <a:gd name="T41" fmla="*/ 1104 h 1921"/>
                <a:gd name="T42" fmla="*/ 3024 w 3121"/>
                <a:gd name="T43" fmla="*/ 1200 h 1921"/>
                <a:gd name="T44" fmla="*/ 3120 w 3121"/>
                <a:gd name="T45" fmla="*/ 1248 h 1921"/>
                <a:gd name="T46" fmla="*/ 3120 w 3121"/>
                <a:gd name="T47" fmla="*/ 1920 h 1921"/>
                <a:gd name="T48" fmla="*/ 0 w 3121"/>
                <a:gd name="T49" fmla="*/ 1920 h 1921"/>
                <a:gd name="T50" fmla="*/ 0 w 3121"/>
                <a:gd name="T51" fmla="*/ 1392 h 19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21"/>
                <a:gd name="T79" fmla="*/ 0 h 1921"/>
                <a:gd name="T80" fmla="*/ 3121 w 3121"/>
                <a:gd name="T81" fmla="*/ 1921 h 192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21" h="1921">
                  <a:moveTo>
                    <a:pt x="0" y="1392"/>
                  </a:moveTo>
                  <a:lnTo>
                    <a:pt x="192" y="816"/>
                  </a:lnTo>
                  <a:lnTo>
                    <a:pt x="432" y="336"/>
                  </a:lnTo>
                  <a:lnTo>
                    <a:pt x="720" y="48"/>
                  </a:lnTo>
                  <a:lnTo>
                    <a:pt x="864" y="0"/>
                  </a:lnTo>
                  <a:lnTo>
                    <a:pt x="960" y="0"/>
                  </a:lnTo>
                  <a:lnTo>
                    <a:pt x="1104" y="48"/>
                  </a:lnTo>
                  <a:lnTo>
                    <a:pt x="1248" y="192"/>
                  </a:lnTo>
                  <a:lnTo>
                    <a:pt x="1392" y="432"/>
                  </a:lnTo>
                  <a:lnTo>
                    <a:pt x="1536" y="576"/>
                  </a:lnTo>
                  <a:lnTo>
                    <a:pt x="1680" y="624"/>
                  </a:lnTo>
                  <a:lnTo>
                    <a:pt x="1824" y="624"/>
                  </a:lnTo>
                  <a:lnTo>
                    <a:pt x="1968" y="528"/>
                  </a:lnTo>
                  <a:lnTo>
                    <a:pt x="2064" y="480"/>
                  </a:lnTo>
                  <a:lnTo>
                    <a:pt x="2208" y="480"/>
                  </a:lnTo>
                  <a:lnTo>
                    <a:pt x="2352" y="480"/>
                  </a:lnTo>
                  <a:lnTo>
                    <a:pt x="2448" y="528"/>
                  </a:lnTo>
                  <a:lnTo>
                    <a:pt x="2592" y="624"/>
                  </a:lnTo>
                  <a:lnTo>
                    <a:pt x="2736" y="768"/>
                  </a:lnTo>
                  <a:lnTo>
                    <a:pt x="2832" y="912"/>
                  </a:lnTo>
                  <a:lnTo>
                    <a:pt x="2928" y="1104"/>
                  </a:lnTo>
                  <a:lnTo>
                    <a:pt x="3024" y="1200"/>
                  </a:lnTo>
                  <a:lnTo>
                    <a:pt x="3120" y="1248"/>
                  </a:lnTo>
                  <a:lnTo>
                    <a:pt x="3120" y="1920"/>
                  </a:lnTo>
                  <a:lnTo>
                    <a:pt x="0" y="1920"/>
                  </a:lnTo>
                  <a:lnTo>
                    <a:pt x="0" y="1392"/>
                  </a:lnTo>
                </a:path>
              </a:pathLst>
            </a:custGeom>
            <a:pattFill prst="lgConfetti">
              <a:fgClr>
                <a:srgbClr val="FCFEB9"/>
              </a:fgClr>
              <a:bgClr>
                <a:schemeClr val="bg1"/>
              </a:bgClr>
            </a:pattFill>
            <a:ln w="12700" cap="rnd" cmpd="sng">
              <a:solidFill>
                <a:schemeClr val="tx1"/>
              </a:solidFill>
              <a:prstDash val="solid"/>
              <a:round/>
              <a:headEnd type="none" w="med" len="med"/>
              <a:tailEnd type="none" w="med" len="med"/>
            </a:ln>
          </p:spPr>
          <p:txBody>
            <a:bodyPr/>
            <a:lstStyle/>
            <a:p>
              <a:endParaRPr lang="en-US"/>
            </a:p>
          </p:txBody>
        </p:sp>
        <p:sp>
          <p:nvSpPr>
            <p:cNvPr id="9" name="Rectangle 8"/>
            <p:cNvSpPr>
              <a:spLocks noChangeArrowheads="1"/>
            </p:cNvSpPr>
            <p:nvPr/>
          </p:nvSpPr>
          <p:spPr bwMode="auto">
            <a:xfrm>
              <a:off x="1993900" y="1993900"/>
              <a:ext cx="4927600" cy="3479800"/>
            </a:xfrm>
            <a:prstGeom prst="rect">
              <a:avLst/>
            </a:prstGeom>
            <a:noFill/>
            <a:ln w="25400">
              <a:solidFill>
                <a:schemeClr val="tx1"/>
              </a:solidFill>
              <a:miter lim="800000"/>
              <a:headEnd/>
              <a:tailEnd/>
            </a:ln>
          </p:spPr>
          <p:txBody>
            <a:bodyPr wrap="none" anchor="ctr"/>
            <a:lstStyle/>
            <a:p>
              <a:endParaRPr lang="en-US"/>
            </a:p>
          </p:txBody>
        </p:sp>
        <p:sp>
          <p:nvSpPr>
            <p:cNvPr id="10" name="Line 6"/>
            <p:cNvSpPr>
              <a:spLocks noChangeShapeType="1"/>
            </p:cNvSpPr>
            <p:nvPr/>
          </p:nvSpPr>
          <p:spPr bwMode="auto">
            <a:xfrm flipV="1">
              <a:off x="3962400" y="2738438"/>
              <a:ext cx="0" cy="2754312"/>
            </a:xfrm>
            <a:prstGeom prst="line">
              <a:avLst/>
            </a:prstGeom>
            <a:noFill/>
            <a:ln w="12700">
              <a:solidFill>
                <a:schemeClr val="tx1"/>
              </a:solidFill>
              <a:round/>
              <a:headEnd/>
              <a:tailEnd type="triangle" w="med" len="med"/>
            </a:ln>
          </p:spPr>
          <p:txBody>
            <a:bodyPr/>
            <a:lstStyle/>
            <a:p>
              <a:endParaRPr lang="en-US"/>
            </a:p>
          </p:txBody>
        </p:sp>
        <p:sp>
          <p:nvSpPr>
            <p:cNvPr id="11" name="Line 7"/>
            <p:cNvSpPr>
              <a:spLocks noChangeShapeType="1"/>
            </p:cNvSpPr>
            <p:nvPr/>
          </p:nvSpPr>
          <p:spPr bwMode="auto">
            <a:xfrm>
              <a:off x="3132138" y="2743200"/>
              <a:ext cx="1281112" cy="0"/>
            </a:xfrm>
            <a:prstGeom prst="line">
              <a:avLst/>
            </a:prstGeom>
            <a:noFill/>
            <a:ln w="12700">
              <a:solidFill>
                <a:schemeClr val="tx1"/>
              </a:solidFill>
              <a:prstDash val="dash"/>
              <a:round/>
              <a:headEnd/>
              <a:tailEnd/>
            </a:ln>
          </p:spPr>
          <p:txBody>
            <a:bodyPr/>
            <a:lstStyle/>
            <a:p>
              <a:endParaRPr lang="en-US"/>
            </a:p>
          </p:txBody>
        </p:sp>
        <p:sp>
          <p:nvSpPr>
            <p:cNvPr id="12" name="Rectangle 11"/>
            <p:cNvSpPr>
              <a:spLocks noChangeArrowheads="1"/>
            </p:cNvSpPr>
            <p:nvPr/>
          </p:nvSpPr>
          <p:spPr bwMode="auto">
            <a:xfrm>
              <a:off x="2051604" y="2192106"/>
              <a:ext cx="1009636" cy="627015"/>
            </a:xfrm>
            <a:prstGeom prst="rect">
              <a:avLst/>
            </a:prstGeom>
            <a:noFill/>
            <a:ln w="12700">
              <a:noFill/>
              <a:miter lim="800000"/>
              <a:headEnd/>
              <a:tailEnd/>
            </a:ln>
          </p:spPr>
          <p:txBody>
            <a:bodyPr wrap="none" lIns="90488" tIns="44450" rIns="90488" bIns="44450">
              <a:spAutoFit/>
            </a:bodyPr>
            <a:lstStyle/>
            <a:p>
              <a:r>
                <a:rPr lang="en-US" sz="2800" i="1" dirty="0">
                  <a:latin typeface="+mj-lt"/>
                </a:rPr>
                <a:t>g</a:t>
              </a:r>
              <a:r>
                <a:rPr lang="cs-CZ" sz="2800" dirty="0">
                  <a:latin typeface="+mj-lt"/>
                </a:rPr>
                <a:t>(x)</a:t>
              </a:r>
            </a:p>
          </p:txBody>
        </p:sp>
        <p:sp>
          <p:nvSpPr>
            <p:cNvPr id="13" name="Rectangle 12"/>
            <p:cNvSpPr>
              <a:spLocks noChangeArrowheads="1"/>
            </p:cNvSpPr>
            <p:nvPr/>
          </p:nvSpPr>
          <p:spPr bwMode="auto">
            <a:xfrm>
              <a:off x="924271" y="2835275"/>
              <a:ext cx="1164073" cy="627015"/>
            </a:xfrm>
            <a:prstGeom prst="rect">
              <a:avLst/>
            </a:prstGeom>
            <a:noFill/>
            <a:ln w="12700">
              <a:noFill/>
              <a:miter lim="800000"/>
              <a:headEnd/>
              <a:tailEnd/>
            </a:ln>
          </p:spPr>
          <p:txBody>
            <a:bodyPr wrap="none" lIns="90488" tIns="44450" rIns="90488" bIns="44450">
              <a:spAutoFit/>
            </a:bodyPr>
            <a:lstStyle/>
            <a:p>
              <a:r>
                <a:rPr lang="en-US" sz="2800" i="1" dirty="0">
                  <a:latin typeface="+mj-lt"/>
                </a:rPr>
                <a:t>g</a:t>
              </a:r>
              <a:r>
                <a:rPr lang="cs-CZ" sz="2800" dirty="0">
                  <a:latin typeface="+mj-lt"/>
                </a:rPr>
                <a:t>(x</a:t>
              </a:r>
              <a:r>
                <a:rPr lang="en-US" sz="2800" i="1" baseline="-25000" dirty="0">
                  <a:latin typeface="+mj-lt"/>
                </a:rPr>
                <a:t>k</a:t>
              </a:r>
              <a:r>
                <a:rPr lang="cs-CZ" sz="2800" dirty="0">
                  <a:latin typeface="+mj-lt"/>
                </a:rPr>
                <a:t>)</a:t>
              </a:r>
            </a:p>
          </p:txBody>
        </p:sp>
        <p:sp>
          <p:nvSpPr>
            <p:cNvPr id="14" name="Rectangle 13"/>
            <p:cNvSpPr>
              <a:spLocks noChangeArrowheads="1"/>
            </p:cNvSpPr>
            <p:nvPr/>
          </p:nvSpPr>
          <p:spPr bwMode="auto">
            <a:xfrm>
              <a:off x="1770476" y="5578475"/>
              <a:ext cx="436287" cy="627015"/>
            </a:xfrm>
            <a:prstGeom prst="rect">
              <a:avLst/>
            </a:prstGeom>
            <a:noFill/>
            <a:ln w="12700">
              <a:noFill/>
              <a:miter lim="800000"/>
              <a:headEnd/>
              <a:tailEnd/>
            </a:ln>
          </p:spPr>
          <p:txBody>
            <a:bodyPr wrap="none" lIns="90488" tIns="44450" rIns="90488" bIns="44450">
              <a:spAutoFit/>
            </a:bodyPr>
            <a:lstStyle/>
            <a:p>
              <a:r>
                <a:rPr lang="cs-CZ" sz="2800" dirty="0">
                  <a:latin typeface="Times New Roman" pitchFamily="18" charset="0"/>
                  <a:cs typeface="Times New Roman" pitchFamily="18" charset="0"/>
                </a:rPr>
                <a:t>0</a:t>
              </a:r>
            </a:p>
          </p:txBody>
        </p:sp>
        <p:sp>
          <p:nvSpPr>
            <p:cNvPr id="15" name="Rectangle 14"/>
            <p:cNvSpPr>
              <a:spLocks noChangeArrowheads="1"/>
            </p:cNvSpPr>
            <p:nvPr/>
          </p:nvSpPr>
          <p:spPr bwMode="auto">
            <a:xfrm>
              <a:off x="6713729" y="5578475"/>
              <a:ext cx="436287" cy="627015"/>
            </a:xfrm>
            <a:prstGeom prst="rect">
              <a:avLst/>
            </a:prstGeom>
            <a:noFill/>
            <a:ln w="12700">
              <a:noFill/>
              <a:miter lim="800000"/>
              <a:headEnd/>
              <a:tailEnd/>
            </a:ln>
          </p:spPr>
          <p:txBody>
            <a:bodyPr wrap="none" lIns="90488" tIns="44450" rIns="90488" bIns="44450">
              <a:spAutoFit/>
            </a:bodyPr>
            <a:lstStyle/>
            <a:p>
              <a:r>
                <a:rPr lang="cs-CZ" sz="2800" dirty="0">
                  <a:latin typeface="Times New Roman" pitchFamily="18" charset="0"/>
                  <a:cs typeface="Times New Roman" pitchFamily="18" charset="0"/>
                </a:rPr>
                <a:t>1</a:t>
              </a:r>
            </a:p>
          </p:txBody>
        </p:sp>
        <p:sp>
          <p:nvSpPr>
            <p:cNvPr id="16" name="Line 12"/>
            <p:cNvSpPr>
              <a:spLocks noChangeShapeType="1"/>
            </p:cNvSpPr>
            <p:nvPr/>
          </p:nvSpPr>
          <p:spPr bwMode="auto">
            <a:xfrm>
              <a:off x="4419600" y="1989138"/>
              <a:ext cx="0" cy="3490912"/>
            </a:xfrm>
            <a:prstGeom prst="line">
              <a:avLst/>
            </a:prstGeom>
            <a:noFill/>
            <a:ln w="12700">
              <a:solidFill>
                <a:schemeClr val="tx1"/>
              </a:solidFill>
              <a:round/>
              <a:headEnd/>
              <a:tailEnd/>
            </a:ln>
          </p:spPr>
          <p:txBody>
            <a:bodyPr/>
            <a:lstStyle/>
            <a:p>
              <a:endParaRPr lang="en-US"/>
            </a:p>
          </p:txBody>
        </p:sp>
        <p:sp>
          <p:nvSpPr>
            <p:cNvPr id="17" name="Line 13"/>
            <p:cNvSpPr>
              <a:spLocks noChangeShapeType="1"/>
            </p:cNvSpPr>
            <p:nvPr/>
          </p:nvSpPr>
          <p:spPr bwMode="auto">
            <a:xfrm>
              <a:off x="5715000" y="1989138"/>
              <a:ext cx="0" cy="3490912"/>
            </a:xfrm>
            <a:prstGeom prst="line">
              <a:avLst/>
            </a:prstGeom>
            <a:noFill/>
            <a:ln w="12700">
              <a:solidFill>
                <a:schemeClr val="tx1"/>
              </a:solidFill>
              <a:round/>
              <a:headEnd/>
              <a:tailEnd/>
            </a:ln>
          </p:spPr>
          <p:txBody>
            <a:bodyPr/>
            <a:lstStyle/>
            <a:p>
              <a:endParaRPr lang="en-US"/>
            </a:p>
          </p:txBody>
        </p:sp>
        <p:sp>
          <p:nvSpPr>
            <p:cNvPr id="18" name="Line 14"/>
            <p:cNvSpPr>
              <a:spLocks noChangeShapeType="1"/>
            </p:cNvSpPr>
            <p:nvPr/>
          </p:nvSpPr>
          <p:spPr bwMode="auto">
            <a:xfrm>
              <a:off x="3124200" y="1989138"/>
              <a:ext cx="0" cy="3490912"/>
            </a:xfrm>
            <a:prstGeom prst="line">
              <a:avLst/>
            </a:prstGeom>
            <a:noFill/>
            <a:ln w="12700">
              <a:solidFill>
                <a:schemeClr val="tx1"/>
              </a:solidFill>
              <a:round/>
              <a:headEnd/>
              <a:tailEnd/>
            </a:ln>
          </p:spPr>
          <p:txBody>
            <a:bodyPr/>
            <a:lstStyle/>
            <a:p>
              <a:endParaRPr lang="en-US"/>
            </a:p>
          </p:txBody>
        </p:sp>
        <p:sp>
          <p:nvSpPr>
            <p:cNvPr id="19" name="Line 15"/>
            <p:cNvSpPr>
              <a:spLocks noChangeShapeType="1"/>
            </p:cNvSpPr>
            <p:nvPr/>
          </p:nvSpPr>
          <p:spPr bwMode="auto">
            <a:xfrm>
              <a:off x="5722938" y="3429000"/>
              <a:ext cx="1204912" cy="0"/>
            </a:xfrm>
            <a:prstGeom prst="line">
              <a:avLst/>
            </a:prstGeom>
            <a:noFill/>
            <a:ln w="12700">
              <a:solidFill>
                <a:schemeClr val="tx1"/>
              </a:solidFill>
              <a:prstDash val="dash"/>
              <a:round/>
              <a:headEnd/>
              <a:tailEnd/>
            </a:ln>
          </p:spPr>
          <p:txBody>
            <a:bodyPr/>
            <a:lstStyle/>
            <a:p>
              <a:endParaRPr lang="en-US"/>
            </a:p>
          </p:txBody>
        </p:sp>
        <p:sp>
          <p:nvSpPr>
            <p:cNvPr id="20" name="Line 16"/>
            <p:cNvSpPr>
              <a:spLocks noChangeShapeType="1"/>
            </p:cNvSpPr>
            <p:nvPr/>
          </p:nvSpPr>
          <p:spPr bwMode="auto">
            <a:xfrm>
              <a:off x="4427538" y="3200400"/>
              <a:ext cx="1281112" cy="0"/>
            </a:xfrm>
            <a:prstGeom prst="line">
              <a:avLst/>
            </a:prstGeom>
            <a:noFill/>
            <a:ln w="12700">
              <a:solidFill>
                <a:schemeClr val="tx1"/>
              </a:solidFill>
              <a:prstDash val="dash"/>
              <a:round/>
              <a:headEnd/>
              <a:tailEnd/>
            </a:ln>
          </p:spPr>
          <p:txBody>
            <a:bodyPr/>
            <a:lstStyle/>
            <a:p>
              <a:endParaRPr lang="en-US"/>
            </a:p>
          </p:txBody>
        </p:sp>
        <p:sp>
          <p:nvSpPr>
            <p:cNvPr id="21" name="Line 17"/>
            <p:cNvSpPr>
              <a:spLocks noChangeShapeType="1"/>
            </p:cNvSpPr>
            <p:nvPr/>
          </p:nvSpPr>
          <p:spPr bwMode="auto">
            <a:xfrm>
              <a:off x="1989138" y="3429000"/>
              <a:ext cx="1128712" cy="0"/>
            </a:xfrm>
            <a:prstGeom prst="line">
              <a:avLst/>
            </a:prstGeom>
            <a:noFill/>
            <a:ln w="12700">
              <a:solidFill>
                <a:schemeClr val="tx1"/>
              </a:solidFill>
              <a:prstDash val="dash"/>
              <a:round/>
              <a:headEnd/>
              <a:tailEnd/>
            </a:ln>
          </p:spPr>
          <p:txBody>
            <a:bodyPr/>
            <a:lstStyle/>
            <a:p>
              <a:endParaRPr lang="en-US"/>
            </a:p>
          </p:txBody>
        </p:sp>
        <p:sp>
          <p:nvSpPr>
            <p:cNvPr id="22" name="Rectangle 21"/>
            <p:cNvSpPr>
              <a:spLocks noChangeArrowheads="1"/>
            </p:cNvSpPr>
            <p:nvPr/>
          </p:nvSpPr>
          <p:spPr bwMode="auto">
            <a:xfrm>
              <a:off x="2271712" y="5578475"/>
              <a:ext cx="561767" cy="627015"/>
            </a:xfrm>
            <a:prstGeom prst="rect">
              <a:avLst/>
            </a:prstGeom>
            <a:noFill/>
            <a:ln w="12700">
              <a:noFill/>
              <a:miter lim="800000"/>
              <a:headEnd/>
              <a:tailEnd/>
            </a:ln>
          </p:spPr>
          <p:txBody>
            <a:bodyPr wrap="none" lIns="90488" tIns="44450" rIns="90488" bIns="44450">
              <a:spAutoFit/>
            </a:bodyPr>
            <a:lstStyle/>
            <a:p>
              <a:r>
                <a:rPr lang="cs-CZ" sz="2800" dirty="0">
                  <a:latin typeface="+mj-lt"/>
                </a:rPr>
                <a:t>x</a:t>
              </a:r>
              <a:r>
                <a:rPr lang="cs-CZ" sz="2800" baseline="-25000" dirty="0">
                  <a:latin typeface="+mj-lt"/>
                </a:rPr>
                <a:t>1</a:t>
              </a:r>
            </a:p>
          </p:txBody>
        </p:sp>
        <p:sp>
          <p:nvSpPr>
            <p:cNvPr id="23" name="Line 19"/>
            <p:cNvSpPr>
              <a:spLocks noChangeShapeType="1"/>
            </p:cNvSpPr>
            <p:nvPr/>
          </p:nvSpPr>
          <p:spPr bwMode="auto">
            <a:xfrm flipV="1">
              <a:off x="2438400" y="3424238"/>
              <a:ext cx="0" cy="2068512"/>
            </a:xfrm>
            <a:prstGeom prst="line">
              <a:avLst/>
            </a:prstGeom>
            <a:noFill/>
            <a:ln w="12700">
              <a:solidFill>
                <a:schemeClr val="tx1"/>
              </a:solidFill>
              <a:round/>
              <a:headEnd/>
              <a:tailEnd type="triangle" w="med" len="med"/>
            </a:ln>
          </p:spPr>
          <p:txBody>
            <a:bodyPr/>
            <a:lstStyle/>
            <a:p>
              <a:endParaRPr lang="en-US"/>
            </a:p>
          </p:txBody>
        </p:sp>
        <p:sp>
          <p:nvSpPr>
            <p:cNvPr id="24" name="Rectangle 23"/>
            <p:cNvSpPr>
              <a:spLocks noChangeArrowheads="1"/>
            </p:cNvSpPr>
            <p:nvPr/>
          </p:nvSpPr>
          <p:spPr bwMode="auto">
            <a:xfrm>
              <a:off x="5091113" y="5578475"/>
              <a:ext cx="596516" cy="627015"/>
            </a:xfrm>
            <a:prstGeom prst="rect">
              <a:avLst/>
            </a:prstGeom>
            <a:noFill/>
            <a:ln w="12700">
              <a:noFill/>
              <a:miter lim="800000"/>
              <a:headEnd/>
              <a:tailEnd/>
            </a:ln>
          </p:spPr>
          <p:txBody>
            <a:bodyPr wrap="none" lIns="90488" tIns="44450" rIns="90488" bIns="44450">
              <a:spAutoFit/>
            </a:bodyPr>
            <a:lstStyle/>
            <a:p>
              <a:r>
                <a:rPr lang="cs-CZ" sz="2800">
                  <a:latin typeface="+mj-lt"/>
                </a:rPr>
                <a:t>x</a:t>
              </a:r>
              <a:r>
                <a:rPr lang="cs-CZ" sz="2800" baseline="-25000">
                  <a:latin typeface="+mj-lt"/>
                </a:rPr>
                <a:t>3</a:t>
              </a:r>
            </a:p>
          </p:txBody>
        </p:sp>
        <p:sp>
          <p:nvSpPr>
            <p:cNvPr id="25" name="Line 21"/>
            <p:cNvSpPr>
              <a:spLocks noChangeShapeType="1"/>
            </p:cNvSpPr>
            <p:nvPr/>
          </p:nvSpPr>
          <p:spPr bwMode="auto">
            <a:xfrm flipV="1">
              <a:off x="5257800" y="3195638"/>
              <a:ext cx="0" cy="2297112"/>
            </a:xfrm>
            <a:prstGeom prst="line">
              <a:avLst/>
            </a:prstGeom>
            <a:noFill/>
            <a:ln w="12700">
              <a:solidFill>
                <a:schemeClr val="tx1"/>
              </a:solidFill>
              <a:round/>
              <a:headEnd/>
              <a:tailEnd type="triangle" w="med" len="med"/>
            </a:ln>
          </p:spPr>
          <p:txBody>
            <a:bodyPr/>
            <a:lstStyle/>
            <a:p>
              <a:endParaRPr lang="en-US"/>
            </a:p>
          </p:txBody>
        </p:sp>
        <p:sp>
          <p:nvSpPr>
            <p:cNvPr id="26" name="Rectangle 25"/>
            <p:cNvSpPr>
              <a:spLocks noChangeArrowheads="1"/>
            </p:cNvSpPr>
            <p:nvPr/>
          </p:nvSpPr>
          <p:spPr bwMode="auto">
            <a:xfrm>
              <a:off x="5929312" y="5578475"/>
              <a:ext cx="600377" cy="627015"/>
            </a:xfrm>
            <a:prstGeom prst="rect">
              <a:avLst/>
            </a:prstGeom>
            <a:noFill/>
            <a:ln w="12700">
              <a:noFill/>
              <a:miter lim="800000"/>
              <a:headEnd/>
              <a:tailEnd/>
            </a:ln>
          </p:spPr>
          <p:txBody>
            <a:bodyPr wrap="none" lIns="90488" tIns="44450" rIns="90488" bIns="44450">
              <a:spAutoFit/>
            </a:bodyPr>
            <a:lstStyle/>
            <a:p>
              <a:r>
                <a:rPr lang="cs-CZ" sz="2800">
                  <a:latin typeface="+mj-lt"/>
                </a:rPr>
                <a:t>x</a:t>
              </a:r>
              <a:r>
                <a:rPr lang="cs-CZ" sz="2800" baseline="-25000">
                  <a:latin typeface="+mj-lt"/>
                </a:rPr>
                <a:t>4</a:t>
              </a:r>
            </a:p>
          </p:txBody>
        </p:sp>
        <p:sp>
          <p:nvSpPr>
            <p:cNvPr id="27" name="Line 23"/>
            <p:cNvSpPr>
              <a:spLocks noChangeShapeType="1"/>
            </p:cNvSpPr>
            <p:nvPr/>
          </p:nvSpPr>
          <p:spPr bwMode="auto">
            <a:xfrm flipV="1">
              <a:off x="6096000" y="3424238"/>
              <a:ext cx="0" cy="2068512"/>
            </a:xfrm>
            <a:prstGeom prst="line">
              <a:avLst/>
            </a:prstGeom>
            <a:noFill/>
            <a:ln w="12700">
              <a:solidFill>
                <a:schemeClr val="tx1"/>
              </a:solidFill>
              <a:round/>
              <a:headEnd/>
              <a:tailEnd type="triangle" w="med" len="med"/>
            </a:ln>
          </p:spPr>
          <p:txBody>
            <a:bodyPr/>
            <a:lstStyle/>
            <a:p>
              <a:endParaRPr lang="en-US"/>
            </a:p>
          </p:txBody>
        </p:sp>
      </p:grpSp>
    </p:spTree>
    <p:extLst>
      <p:ext uri="{BB962C8B-B14F-4D97-AF65-F5344CB8AC3E}">
        <p14:creationId xmlns:p14="http://schemas.microsoft.com/office/powerpoint/2010/main" val="212464007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4"/>
          <p:cNvSpPr>
            <a:spLocks noChangeArrowheads="1"/>
          </p:cNvSpPr>
          <p:nvPr/>
        </p:nvSpPr>
        <p:spPr bwMode="auto">
          <a:xfrm>
            <a:off x="569913" y="1660525"/>
            <a:ext cx="7654341" cy="464743"/>
          </a:xfrm>
          <a:prstGeom prst="rect">
            <a:avLst/>
          </a:prstGeom>
          <a:noFill/>
          <a:ln w="12700">
            <a:noFill/>
            <a:miter lim="800000"/>
            <a:headEnd/>
            <a:tailEnd/>
          </a:ln>
        </p:spPr>
        <p:txBody>
          <a:bodyPr wrap="none" lIns="90488" tIns="44450" rIns="90488" bIns="44450">
            <a:spAutoFit/>
          </a:bodyPr>
          <a:lstStyle/>
          <a:p>
            <a:pPr>
              <a:lnSpc>
                <a:spcPct val="110000"/>
              </a:lnSpc>
            </a:pPr>
            <a:r>
              <a:rPr lang="en-US" sz="2400" dirty="0">
                <a:latin typeface="+mj-lt"/>
              </a:rPr>
              <a:t>Subdivision of the sampling domain</a:t>
            </a:r>
            <a:r>
              <a:rPr lang="cs-CZ" sz="2400" dirty="0">
                <a:latin typeface="+mj-lt"/>
              </a:rPr>
              <a:t> </a:t>
            </a:r>
            <a:r>
              <a:rPr lang="cs-CZ" sz="2400" dirty="0">
                <a:latin typeface="Symbol" pitchFamily="18" charset="2"/>
              </a:rPr>
              <a:t>W</a:t>
            </a:r>
            <a:r>
              <a:rPr lang="cs-CZ" sz="2400" dirty="0">
                <a:latin typeface="+mj-lt"/>
              </a:rPr>
              <a:t> </a:t>
            </a:r>
            <a:r>
              <a:rPr lang="en-US" sz="2400" dirty="0">
                <a:latin typeface="+mj-lt"/>
              </a:rPr>
              <a:t>into </a:t>
            </a:r>
            <a:r>
              <a:rPr lang="cs-CZ" sz="2400" i="1" dirty="0">
                <a:latin typeface="+mj-lt"/>
              </a:rPr>
              <a:t>N</a:t>
            </a:r>
            <a:r>
              <a:rPr lang="cs-CZ" sz="2400" dirty="0">
                <a:latin typeface="+mj-lt"/>
              </a:rPr>
              <a:t> </a:t>
            </a:r>
            <a:r>
              <a:rPr lang="en-US" sz="2400" dirty="0">
                <a:latin typeface="+mj-lt"/>
              </a:rPr>
              <a:t>parts </a:t>
            </a:r>
            <a:r>
              <a:rPr lang="cs-CZ" sz="2400" dirty="0">
                <a:latin typeface="Symbol" pitchFamily="18" charset="2"/>
              </a:rPr>
              <a:t>W</a:t>
            </a:r>
            <a:r>
              <a:rPr lang="en-US" sz="2400" i="1" baseline="-25000" dirty="0">
                <a:latin typeface="+mj-lt"/>
              </a:rPr>
              <a:t>k</a:t>
            </a:r>
            <a:r>
              <a:rPr lang="cs-CZ" sz="2400" dirty="0">
                <a:latin typeface="+mj-lt"/>
              </a:rPr>
              <a:t>:</a:t>
            </a:r>
          </a:p>
        </p:txBody>
      </p:sp>
      <p:sp>
        <p:nvSpPr>
          <p:cNvPr id="5126" name="Rectangle 5"/>
          <p:cNvSpPr>
            <a:spLocks noChangeArrowheads="1"/>
          </p:cNvSpPr>
          <p:nvPr/>
        </p:nvSpPr>
        <p:spPr bwMode="auto">
          <a:xfrm>
            <a:off x="583561" y="3827391"/>
            <a:ext cx="2952732" cy="465705"/>
          </a:xfrm>
          <a:prstGeom prst="rect">
            <a:avLst/>
          </a:prstGeom>
          <a:noFill/>
          <a:ln w="12700">
            <a:noFill/>
            <a:miter lim="800000"/>
            <a:headEnd/>
            <a:tailEnd/>
          </a:ln>
        </p:spPr>
        <p:txBody>
          <a:bodyPr wrap="none" lIns="90488" tIns="44450" rIns="90488" bIns="44450">
            <a:spAutoFit/>
          </a:bodyPr>
          <a:lstStyle/>
          <a:p>
            <a:pPr>
              <a:lnSpc>
                <a:spcPct val="110000"/>
              </a:lnSpc>
            </a:pPr>
            <a:r>
              <a:rPr lang="en-US" sz="2400" dirty="0">
                <a:latin typeface="+mj-lt"/>
              </a:rPr>
              <a:t>Resulting estimator</a:t>
            </a:r>
            <a:r>
              <a:rPr lang="cs-CZ" sz="2400" dirty="0">
                <a:latin typeface="+mj-lt"/>
              </a:rPr>
              <a:t>:</a:t>
            </a:r>
          </a:p>
        </p:txBody>
      </p:sp>
      <mc:AlternateContent xmlns:mc="http://schemas.openxmlformats.org/markup-compatibility/2006" xmlns:a14="http://schemas.microsoft.com/office/drawing/2010/main">
        <mc:Choice Requires="a14">
          <p:sp>
            <p:nvSpPr>
              <p:cNvPr id="5123" name="Object 6">
                <a:hlinkClick r:id="" action="ppaction://ole?verb=0"/>
              </p:cNvPr>
              <p:cNvSpPr txBox="1"/>
              <p:nvPr/>
            </p:nvSpPr>
            <p:spPr bwMode="auto">
              <a:xfrm>
                <a:off x="2484438" y="4581525"/>
                <a:ext cx="4175125" cy="995363"/>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m:rPr>
                              <m:nor/>
                            </m:rPr>
                            <a:rPr lang="en-US" sz="2000" i="0">
                              <a:solidFill>
                                <a:srgbClr val="000000"/>
                              </a:solidFill>
                              <a:latin typeface="Cambria Math" panose="02040503050406030204" pitchFamily="18" charset="0"/>
                            </a:rPr>
                            <m:t>strat</m:t>
                          </m:r>
                        </m:sub>
                      </m:sSub>
                      <m:r>
                        <a:rPr lang="en-US" sz="2000" i="1">
                          <a:solidFill>
                            <a:srgbClr val="000000"/>
                          </a:solidFill>
                          <a:latin typeface="Cambria Math" panose="02040503050406030204" pitchFamily="18" charset="0"/>
                        </a:rPr>
                        <m:t>=  </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1</m:t>
                          </m:r>
                        </m:num>
                        <m:den>
                          <m:r>
                            <a:rPr lang="en-US" sz="2000" i="1">
                              <a:solidFill>
                                <a:srgbClr val="000000"/>
                              </a:solidFill>
                              <a:latin typeface="Cambria Math" panose="02040503050406030204" pitchFamily="18" charset="0"/>
                            </a:rPr>
                            <m:t>𝑁</m:t>
                          </m:r>
                        </m:den>
                      </m:f>
                      <m:nary>
                        <m:naryPr>
                          <m:chr m:val="∑"/>
                          <m:ctrlPr>
                            <a:rPr lang="en-US" sz="2000" i="1">
                              <a:solidFill>
                                <a:srgbClr val="000000"/>
                              </a:solidFill>
                              <a:latin typeface="Cambria Math" panose="02040503050406030204" pitchFamily="18" charset="0"/>
                            </a:rPr>
                          </m:ctrlPr>
                        </m:naryPr>
                        <m:sub>
                          <m:r>
                            <a:rPr lang="en-US" sz="2000" b="0" i="1" smtClean="0">
                              <a:solidFill>
                                <a:srgbClr val="000000"/>
                              </a:solidFill>
                              <a:latin typeface="Cambria Math" panose="02040503050406030204" pitchFamily="18" charset="0"/>
                            </a:rPr>
                            <m:t>𝑘</m:t>
                          </m:r>
                          <m:r>
                            <a:rPr lang="en-US" sz="2000" i="1">
                              <a:solidFill>
                                <a:srgbClr val="000000"/>
                              </a:solidFill>
                              <a:latin typeface="Cambria Math" panose="02040503050406030204" pitchFamily="18" charset="0"/>
                            </a:rPr>
                            <m:t>=1</m:t>
                          </m:r>
                        </m:sub>
                        <m:sup>
                          <m:r>
                            <a:rPr lang="en-US" sz="2000" i="1">
                              <a:solidFill>
                                <a:srgbClr val="000000"/>
                              </a:solidFill>
                              <a:latin typeface="Cambria Math" panose="02040503050406030204" pitchFamily="18" charset="0"/>
                            </a:rPr>
                            <m:t>𝑁</m:t>
                          </m:r>
                        </m:sup>
                        <m:e>
                          <m:r>
                            <a:rPr lang="en-US" sz="2000" b="0" i="1" smtClean="0">
                              <a:solidFill>
                                <a:srgbClr val="000000"/>
                              </a:solidFill>
                              <a:latin typeface="Cambria Math" panose="02040503050406030204" pitchFamily="18" charset="0"/>
                            </a:rPr>
                            <m:t>𝑔</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𝑋</m:t>
                              </m:r>
                            </m:e>
                            <m:sub>
                              <m:r>
                                <a:rPr lang="en-US" sz="2000" b="0" i="1" smtClean="0">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e>
                      </m:nary>
                      <m:r>
                        <a:rPr lang="en-US" sz="2000" i="1">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𝑋</m:t>
                          </m:r>
                        </m:e>
                        <m:sub>
                          <m:r>
                            <a:rPr lang="en-US" sz="2000" b="0" i="1" smtClean="0">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m:rPr>
                              <m:sty m:val="p"/>
                            </m:rPr>
                            <a:rPr lang="en-US" sz="2000" i="1">
                              <a:solidFill>
                                <a:srgbClr val="000000"/>
                              </a:solidFill>
                              <a:latin typeface="Cambria Math" panose="02040503050406030204" pitchFamily="18" charset="0"/>
                            </a:rPr>
                            <m:t>Ω</m:t>
                          </m:r>
                        </m:e>
                        <m:sub>
                          <m:r>
                            <a:rPr lang="en-US" sz="2000" b="0" i="1" smtClean="0">
                              <a:solidFill>
                                <a:srgbClr val="000000"/>
                              </a:solidFill>
                              <a:latin typeface="Cambria Math" panose="02040503050406030204" pitchFamily="18" charset="0"/>
                            </a:rPr>
                            <m:t>𝑘</m:t>
                          </m:r>
                        </m:sub>
                      </m:sSub>
                    </m:oMath>
                  </m:oMathPara>
                </a14:m>
                <a:endParaRPr lang="en-US" sz="2000" dirty="0"/>
              </a:p>
            </p:txBody>
          </p:sp>
        </mc:Choice>
        <mc:Fallback xmlns="">
          <p:sp>
            <p:nvSpPr>
              <p:cNvPr id="5123" name="Object 6">
                <a:hlinkClick r:id="" action="ppaction://ole?verb=0"/>
              </p:cNvPr>
              <p:cNvSpPr txBox="1">
                <a:spLocks noRot="1" noChangeAspect="1" noMove="1" noResize="1" noEditPoints="1" noAdjustHandles="1" noChangeArrowheads="1" noChangeShapeType="1" noTextEdit="1"/>
              </p:cNvSpPr>
              <p:nvPr/>
            </p:nvSpPr>
            <p:spPr bwMode="auto">
              <a:xfrm>
                <a:off x="2484438" y="4581525"/>
                <a:ext cx="4175125" cy="995363"/>
              </a:xfrm>
              <a:prstGeom prst="rect">
                <a:avLst/>
              </a:prstGeom>
              <a:blipFill>
                <a:blip r:embed="rId3"/>
                <a:stretch>
                  <a:fillRect/>
                </a:stretch>
              </a:blipFill>
              <a:ln>
                <a:noFill/>
              </a:ln>
              <a:effectLst/>
            </p:spPr>
            <p:txBody>
              <a:bodyPr/>
              <a:lstStyle/>
              <a:p>
                <a:r>
                  <a:rPr lang="en-US">
                    <a:noFill/>
                  </a:rPr>
                  <a:t> </a:t>
                </a:r>
              </a:p>
            </p:txBody>
          </p:sp>
        </mc:Fallback>
      </mc:AlternateContent>
      <p:grpSp>
        <p:nvGrpSpPr>
          <p:cNvPr id="10" name="Group 9"/>
          <p:cNvGrpSpPr/>
          <p:nvPr/>
        </p:nvGrpSpPr>
        <p:grpSpPr>
          <a:xfrm>
            <a:off x="2059927" y="2246780"/>
            <a:ext cx="4999038" cy="1144588"/>
            <a:chOff x="1283416" y="2249406"/>
            <a:chExt cx="4999038" cy="1144588"/>
          </a:xfrm>
        </p:grpSpPr>
        <mc:AlternateContent xmlns:mc="http://schemas.openxmlformats.org/markup-compatibility/2006" xmlns:a14="http://schemas.microsoft.com/office/drawing/2010/main">
          <mc:Choice Requires="a14">
            <p:sp>
              <p:nvSpPr>
                <p:cNvPr id="5122" name="Object 3">
                  <a:hlinkClick r:id="" action="ppaction://ole?verb=0"/>
                </p:cNvPr>
                <p:cNvSpPr txBox="1"/>
                <p:nvPr/>
              </p:nvSpPr>
              <p:spPr bwMode="auto">
                <a:xfrm>
                  <a:off x="1283416" y="2249406"/>
                  <a:ext cx="4999038" cy="1144588"/>
                </a:xfrm>
                <a:prstGeom prst="rect">
                  <a:avLst/>
                </a:prstGeom>
                <a:noFill/>
                <a:ln>
                  <a:noFill/>
                </a:ln>
                <a:effectLst/>
              </p:spPr>
              <p:txBody>
                <a:bodyPr>
                  <a:normAutofit/>
                </a:bodyPr>
                <a:lstStyle/>
                <a:p>
                  <a:pPr/>
                  <a14:m>
                    <m:oMathPara xmlns:m="http://schemas.openxmlformats.org/officeDocument/2006/math">
                      <m:oMathParaPr>
                        <m:jc m:val="center"/>
                      </m:oMathParaPr>
                      <m:oMath xmlns:m="http://schemas.openxmlformats.org/officeDocument/2006/math">
                        <m:r>
                          <a:rPr lang="en-US" sz="2000" i="1" smtClean="0">
                            <a:solidFill>
                              <a:srgbClr val="000000"/>
                            </a:solidFill>
                            <a:latin typeface="Cambria Math" panose="02040503050406030204" pitchFamily="18" charset="0"/>
                          </a:rPr>
                          <m:t>𝐼</m:t>
                        </m:r>
                        <m:r>
                          <a:rPr lang="en-US" sz="2000" i="1" smtClean="0">
                            <a:solidFill>
                              <a:srgbClr val="000000"/>
                            </a:solidFill>
                            <a:latin typeface="Cambria Math" panose="02040503050406030204" pitchFamily="18" charset="0"/>
                          </a:rPr>
                          <m:t>=  </m:t>
                        </m:r>
                        <m:nary>
                          <m:naryPr>
                            <m:limLoc m:val="undOvr"/>
                            <m:ctrlPr>
                              <a:rPr lang="en-US" sz="2000" i="1">
                                <a:solidFill>
                                  <a:srgbClr val="000000"/>
                                </a:solidFill>
                                <a:latin typeface="Cambria Math" panose="02040503050406030204" pitchFamily="18" charset="0"/>
                              </a:rPr>
                            </m:ctrlPr>
                          </m:naryPr>
                          <m:sub>
                            <m:r>
                              <m:rPr>
                                <m:sty m:val="p"/>
                              </m:rPr>
                              <a:rPr lang="en-US" sz="2000" i="1">
                                <a:solidFill>
                                  <a:srgbClr val="000000"/>
                                </a:solidFill>
                                <a:latin typeface="Cambria Math" panose="02040503050406030204" pitchFamily="18" charset="0"/>
                              </a:rPr>
                              <m:t>Ω</m:t>
                            </m:r>
                          </m:sub>
                          <m:sup/>
                          <m:e>
                            <m:r>
                              <a:rPr lang="en-US" sz="2000" b="0" i="1" smtClean="0">
                                <a:solidFill>
                                  <a:srgbClr val="000000"/>
                                </a:solidFill>
                                <a:latin typeface="Cambria Math" panose="02040503050406030204" pitchFamily="18" charset="0"/>
                              </a:rPr>
                              <m:t>𝑔</m:t>
                            </m:r>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𝑥</m:t>
                                </m:r>
                              </m:e>
                            </m:d>
                            <m:r>
                              <a:rPr lang="en-US" sz="2000" i="1">
                                <a:solidFill>
                                  <a:srgbClr val="000000"/>
                                </a:solidFill>
                                <a:latin typeface="Cambria Math" panose="02040503050406030204" pitchFamily="18" charset="0"/>
                              </a:rPr>
                              <m:t> </m:t>
                            </m:r>
                            <m:r>
                              <m:rPr>
                                <m:sty m:val="p"/>
                              </m:rPr>
                              <a:rPr lang="en-US" sz="2000" i="0">
                                <a:solidFill>
                                  <a:srgbClr val="000000"/>
                                </a:solidFill>
                                <a:latin typeface="Cambria Math" panose="02040503050406030204" pitchFamily="18" charset="0"/>
                              </a:rPr>
                              <m:t>d</m:t>
                            </m:r>
                            <m:r>
                              <a:rPr lang="en-US" sz="2000" i="1">
                                <a:solidFill>
                                  <a:srgbClr val="000000"/>
                                </a:solidFill>
                                <a:latin typeface="Cambria Math" panose="02040503050406030204" pitchFamily="18" charset="0"/>
                              </a:rPr>
                              <m:t>𝑥</m:t>
                            </m:r>
                          </m:e>
                        </m:nary>
                        <m:r>
                          <a:rPr lang="en-US" sz="2000" i="1">
                            <a:solidFill>
                              <a:srgbClr val="000000"/>
                            </a:solidFill>
                            <a:latin typeface="Cambria Math" panose="02040503050406030204" pitchFamily="18" charset="0"/>
                          </a:rPr>
                          <m:t>=</m:t>
                        </m:r>
                        <m:nary>
                          <m:naryPr>
                            <m:chr m:val="∑"/>
                            <m:ctrlPr>
                              <a:rPr lang="en-US" sz="2000" i="1">
                                <a:solidFill>
                                  <a:srgbClr val="000000"/>
                                </a:solidFill>
                                <a:latin typeface="Cambria Math" panose="02040503050406030204" pitchFamily="18" charset="0"/>
                              </a:rPr>
                            </m:ctrlPr>
                          </m:naryPr>
                          <m:sub>
                            <m:r>
                              <a:rPr lang="en-US" sz="2000" b="0" i="1" smtClean="0">
                                <a:solidFill>
                                  <a:srgbClr val="000000"/>
                                </a:solidFill>
                                <a:latin typeface="Cambria Math" panose="02040503050406030204" pitchFamily="18" charset="0"/>
                              </a:rPr>
                              <m:t>𝑘</m:t>
                            </m:r>
                            <m:r>
                              <a:rPr lang="en-US" sz="2000" i="1">
                                <a:solidFill>
                                  <a:srgbClr val="000000"/>
                                </a:solidFill>
                                <a:latin typeface="Cambria Math" panose="02040503050406030204" pitchFamily="18" charset="0"/>
                              </a:rPr>
                              <m:t>=1</m:t>
                            </m:r>
                          </m:sub>
                          <m:sup>
                            <m:r>
                              <a:rPr lang="en-US" sz="2000" i="1">
                                <a:solidFill>
                                  <a:srgbClr val="000000"/>
                                </a:solidFill>
                                <a:latin typeface="Cambria Math" panose="02040503050406030204" pitchFamily="18" charset="0"/>
                              </a:rPr>
                              <m:t>𝑁</m:t>
                            </m:r>
                          </m:sup>
                          <m:e>
                            <m:nary>
                              <m:naryPr>
                                <m:limLoc m:val="undOvr"/>
                                <m:supHide m:val="on"/>
                                <m:ctrlPr>
                                  <a:rPr lang="en-US" sz="2000" i="1">
                                    <a:solidFill>
                                      <a:srgbClr val="000000"/>
                                    </a:solidFill>
                                    <a:latin typeface="Cambria Math" panose="02040503050406030204" pitchFamily="18" charset="0"/>
                                  </a:rPr>
                                </m:ctrlPr>
                              </m:naryPr>
                              <m:sub>
                                <m:sSub>
                                  <m:sSubPr>
                                    <m:ctrlPr>
                                      <a:rPr lang="en-US" sz="2000" i="1">
                                        <a:solidFill>
                                          <a:srgbClr val="000000"/>
                                        </a:solidFill>
                                        <a:latin typeface="Cambria Math" panose="02040503050406030204" pitchFamily="18" charset="0"/>
                                      </a:rPr>
                                    </m:ctrlPr>
                                  </m:sSubPr>
                                  <m:e>
                                    <m:r>
                                      <m:rPr>
                                        <m:sty m:val="p"/>
                                      </m:rPr>
                                      <a:rPr lang="en-US" sz="2000" i="1">
                                        <a:solidFill>
                                          <a:srgbClr val="000000"/>
                                        </a:solidFill>
                                        <a:latin typeface="Cambria Math" panose="02040503050406030204" pitchFamily="18" charset="0"/>
                                      </a:rPr>
                                      <m:t>Ω</m:t>
                                    </m:r>
                                  </m:e>
                                  <m:sub>
                                    <m:r>
                                      <a:rPr lang="en-US" sz="2000" b="0" i="1" smtClean="0">
                                        <a:solidFill>
                                          <a:srgbClr val="000000"/>
                                        </a:solidFill>
                                        <a:latin typeface="Cambria Math" panose="02040503050406030204" pitchFamily="18" charset="0"/>
                                      </a:rPr>
                                      <m:t>𝑘</m:t>
                                    </m:r>
                                  </m:sub>
                                </m:sSub>
                              </m:sub>
                              <m:sup/>
                              <m:e>
                                <m:r>
                                  <a:rPr lang="en-US" sz="2000" b="0" i="1" smtClean="0">
                                    <a:solidFill>
                                      <a:srgbClr val="000000"/>
                                    </a:solidFill>
                                    <a:latin typeface="Cambria Math" panose="02040503050406030204" pitchFamily="18" charset="0"/>
                                  </a:rPr>
                                  <m:t>𝑔</m:t>
                                </m:r>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𝑥</m:t>
                                    </m:r>
                                  </m:e>
                                </m:d>
                                <m:r>
                                  <a:rPr lang="en-US" sz="2000" i="1">
                                    <a:solidFill>
                                      <a:srgbClr val="000000"/>
                                    </a:solidFill>
                                    <a:latin typeface="Cambria Math" panose="02040503050406030204" pitchFamily="18" charset="0"/>
                                  </a:rPr>
                                  <m:t> </m:t>
                                </m:r>
                                <m:r>
                                  <m:rPr>
                                    <m:sty m:val="p"/>
                                  </m:rPr>
                                  <a:rPr lang="en-US" sz="2000" i="0">
                                    <a:solidFill>
                                      <a:srgbClr val="000000"/>
                                    </a:solidFill>
                                    <a:latin typeface="Cambria Math" panose="02040503050406030204" pitchFamily="18" charset="0"/>
                                  </a:rPr>
                                  <m:t>d</m:t>
                                </m:r>
                                <m:r>
                                  <a:rPr lang="en-US" sz="2000" i="1">
                                    <a:solidFill>
                                      <a:srgbClr val="000000"/>
                                    </a:solidFill>
                                    <a:latin typeface="Cambria Math" panose="02040503050406030204" pitchFamily="18" charset="0"/>
                                  </a:rPr>
                                  <m:t>𝑥</m:t>
                                </m:r>
                              </m:e>
                            </m:nary>
                          </m:e>
                        </m:nary>
                        <m:r>
                          <a:rPr lang="en-US" sz="2000" i="1">
                            <a:solidFill>
                              <a:srgbClr val="000000"/>
                            </a:solidFill>
                            <a:latin typeface="Cambria Math" panose="02040503050406030204" pitchFamily="18" charset="0"/>
                          </a:rPr>
                          <m:t>=</m:t>
                        </m:r>
                        <m:nary>
                          <m:naryPr>
                            <m:chr m:val="∑"/>
                            <m:ctrlPr>
                              <a:rPr lang="en-US" sz="2000" i="1">
                                <a:solidFill>
                                  <a:srgbClr val="000000"/>
                                </a:solidFill>
                                <a:latin typeface="Cambria Math" panose="02040503050406030204" pitchFamily="18" charset="0"/>
                              </a:rPr>
                            </m:ctrlPr>
                          </m:naryPr>
                          <m:sub>
                            <m:r>
                              <a:rPr lang="en-US" sz="2000" b="0" i="1" smtClean="0">
                                <a:solidFill>
                                  <a:srgbClr val="000000"/>
                                </a:solidFill>
                                <a:latin typeface="Cambria Math" panose="02040503050406030204" pitchFamily="18" charset="0"/>
                              </a:rPr>
                              <m:t>𝑘</m:t>
                            </m:r>
                            <m:r>
                              <a:rPr lang="en-US" sz="2000" i="1">
                                <a:solidFill>
                                  <a:srgbClr val="000000"/>
                                </a:solidFill>
                                <a:latin typeface="Cambria Math" panose="02040503050406030204" pitchFamily="18" charset="0"/>
                              </a:rPr>
                              <m:t>=1</m:t>
                            </m:r>
                          </m:sub>
                          <m:sup>
                            <m:r>
                              <a:rPr lang="en-US" sz="2000" i="1">
                                <a:solidFill>
                                  <a:srgbClr val="000000"/>
                                </a:solidFill>
                                <a:latin typeface="Cambria Math" panose="02040503050406030204" pitchFamily="18" charset="0"/>
                              </a:rPr>
                              <m:t>𝑁</m:t>
                            </m:r>
                          </m:sup>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𝐼</m:t>
                                </m:r>
                              </m:e>
                              <m:sub>
                                <m:r>
                                  <a:rPr lang="en-US" sz="2000" b="0" i="1" smtClean="0">
                                    <a:solidFill>
                                      <a:srgbClr val="000000"/>
                                    </a:solidFill>
                                    <a:latin typeface="Cambria Math" panose="02040503050406030204" pitchFamily="18" charset="0"/>
                                  </a:rPr>
                                  <m:t>𝑘</m:t>
                                </m:r>
                              </m:sub>
                            </m:sSub>
                          </m:e>
                        </m:nary>
                      </m:oMath>
                    </m:oMathPara>
                  </a14:m>
                  <a:endParaRPr lang="en-US" sz="2000" dirty="0"/>
                </a:p>
              </p:txBody>
            </p:sp>
          </mc:Choice>
          <mc:Fallback xmlns="">
            <p:sp>
              <p:nvSpPr>
                <p:cNvPr id="5122" name="Object 3">
                  <a:hlinkClick r:id="" action="ppaction://ole?verb=0"/>
                </p:cNvPr>
                <p:cNvSpPr txBox="1">
                  <a:spLocks noRot="1" noChangeAspect="1" noMove="1" noResize="1" noEditPoints="1" noAdjustHandles="1" noChangeArrowheads="1" noChangeShapeType="1" noTextEdit="1"/>
                </p:cNvSpPr>
                <p:nvPr/>
              </p:nvSpPr>
              <p:spPr bwMode="auto">
                <a:xfrm>
                  <a:off x="1283416" y="2249406"/>
                  <a:ext cx="4999038" cy="1144588"/>
                </a:xfrm>
                <a:prstGeom prst="rect">
                  <a:avLst/>
                </a:prstGeom>
                <a:blipFill>
                  <a:blip r:embed="rId4"/>
                  <a:stretch>
                    <a:fillRect/>
                  </a:stretch>
                </a:blipFill>
                <a:ln>
                  <a:noFill/>
                </a:ln>
                <a:effectLst/>
              </p:spPr>
              <p:txBody>
                <a:bodyPr/>
                <a:lstStyle/>
                <a:p>
                  <a:r>
                    <a:rPr lang="en-US">
                      <a:noFill/>
                    </a:rPr>
                    <a:t> </a:t>
                  </a:r>
                </a:p>
              </p:txBody>
            </p:sp>
          </mc:Fallback>
        </mc:AlternateContent>
        <p:sp>
          <p:nvSpPr>
            <p:cNvPr id="5127" name="Line 7"/>
            <p:cNvSpPr>
              <a:spLocks noChangeShapeType="1"/>
            </p:cNvSpPr>
            <p:nvPr/>
          </p:nvSpPr>
          <p:spPr bwMode="auto">
            <a:xfrm>
              <a:off x="3544267" y="3393994"/>
              <a:ext cx="1801812" cy="0"/>
            </a:xfrm>
            <a:prstGeom prst="line">
              <a:avLst/>
            </a:prstGeom>
            <a:noFill/>
            <a:ln w="25400">
              <a:solidFill>
                <a:schemeClr val="accent1"/>
              </a:solidFill>
              <a:round/>
              <a:headEnd/>
              <a:tailEnd/>
            </a:ln>
          </p:spPr>
          <p:txBody>
            <a:bodyPr/>
            <a:lstStyle/>
            <a:p>
              <a:endParaRPr lang="en-US"/>
            </a:p>
          </p:txBody>
        </p:sp>
      </p:grpSp>
      <p:sp>
        <p:nvSpPr>
          <p:cNvPr id="11" name="Line 7"/>
          <p:cNvSpPr>
            <a:spLocks noChangeShapeType="1"/>
          </p:cNvSpPr>
          <p:nvPr/>
        </p:nvSpPr>
        <p:spPr bwMode="auto">
          <a:xfrm>
            <a:off x="3419872" y="5589240"/>
            <a:ext cx="1801812" cy="0"/>
          </a:xfrm>
          <a:prstGeom prst="line">
            <a:avLst/>
          </a:prstGeom>
          <a:noFill/>
          <a:ln w="25400">
            <a:solidFill>
              <a:schemeClr val="accent1"/>
            </a:solidFill>
            <a:round/>
            <a:headEnd/>
            <a:tailEnd/>
          </a:ln>
        </p:spPr>
        <p:txBody>
          <a:bodyPr/>
          <a:lstStyle/>
          <a:p>
            <a:endParaRPr lang="en-US"/>
          </a:p>
        </p:txBody>
      </p:sp>
      <p:sp>
        <p:nvSpPr>
          <p:cNvPr id="14" name="Title 1"/>
          <p:cNvSpPr>
            <a:spLocks noGrp="1"/>
          </p:cNvSpPr>
          <p:nvPr>
            <p:ph type="title"/>
          </p:nvPr>
        </p:nvSpPr>
        <p:spPr/>
        <p:txBody>
          <a:bodyPr/>
          <a:lstStyle/>
          <a:p>
            <a:r>
              <a:rPr lang="en-US" dirty="0"/>
              <a:t>Stratified sampling</a:t>
            </a:r>
          </a:p>
        </p:txBody>
      </p:sp>
      <p:sp>
        <p:nvSpPr>
          <p:cNvPr id="2" name="Footer Placeholder 1"/>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38</a:t>
            </a:fld>
            <a:endParaRPr lang="en-US" altLang="en-US"/>
          </a:p>
        </p:txBody>
      </p:sp>
    </p:spTree>
    <p:extLst>
      <p:ext uri="{BB962C8B-B14F-4D97-AF65-F5344CB8AC3E}">
        <p14:creationId xmlns:p14="http://schemas.microsoft.com/office/powerpoint/2010/main" val="34804156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Stratified sampling</a:t>
            </a:r>
          </a:p>
        </p:txBody>
      </p:sp>
      <p:sp>
        <p:nvSpPr>
          <p:cNvPr id="3" name="Content Placeholder 2"/>
          <p:cNvSpPr>
            <a:spLocks noGrp="1"/>
          </p:cNvSpPr>
          <p:nvPr>
            <p:ph idx="1"/>
          </p:nvPr>
        </p:nvSpPr>
        <p:spPr/>
        <p:txBody>
          <a:bodyPr/>
          <a:lstStyle/>
          <a:p>
            <a:r>
              <a:rPr lang="en-US" dirty="0"/>
              <a:t>Suppresses sample clustering</a:t>
            </a:r>
            <a:endParaRPr lang="cs-CZ" dirty="0"/>
          </a:p>
          <a:p>
            <a:endParaRPr lang="cs-CZ" dirty="0"/>
          </a:p>
          <a:p>
            <a:r>
              <a:rPr lang="en-US" dirty="0"/>
              <a:t>Reduces estimator variance</a:t>
            </a:r>
            <a:endParaRPr lang="cs-CZ" dirty="0"/>
          </a:p>
          <a:p>
            <a:pPr lvl="1"/>
            <a:r>
              <a:rPr lang="en-US" dirty="0"/>
              <a:t>Variance is provably less than or equal to the variance of a regular secondary estimator</a:t>
            </a:r>
            <a:endParaRPr lang="cs-CZ" dirty="0"/>
          </a:p>
          <a:p>
            <a:pPr lvl="1"/>
            <a:endParaRPr lang="cs-CZ" dirty="0"/>
          </a:p>
          <a:p>
            <a:r>
              <a:rPr lang="en-US" dirty="0"/>
              <a:t>Very effective in low dimension</a:t>
            </a:r>
          </a:p>
          <a:p>
            <a:pPr lvl="1"/>
            <a:r>
              <a:rPr lang="en-US" dirty="0"/>
              <a:t>Effectiveness deteriorates for high-dimensional integrands</a:t>
            </a:r>
          </a:p>
          <a:p>
            <a:endParaRPr lang="en-US" dirty="0"/>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39</a:t>
            </a:fld>
            <a:endParaRPr lang="en-US" altLang="en-US"/>
          </a:p>
        </p:txBody>
      </p:sp>
    </p:spTree>
    <p:extLst>
      <p:ext uri="{BB962C8B-B14F-4D97-AF65-F5344CB8AC3E}">
        <p14:creationId xmlns:p14="http://schemas.microsoft.com/office/powerpoint/2010/main" val="146403299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DD4EB-8167-4B9D-B645-09F4778C5694}"/>
              </a:ext>
            </a:extLst>
          </p:cNvPr>
          <p:cNvSpPr>
            <a:spLocks noGrp="1"/>
          </p:cNvSpPr>
          <p:nvPr>
            <p:ph type="title"/>
          </p:nvPr>
        </p:nvSpPr>
        <p:spPr/>
        <p:txBody>
          <a:bodyPr/>
          <a:lstStyle/>
          <a:p>
            <a:r>
              <a:rPr lang="en-US" dirty="0"/>
              <a:t>Direct illumination – light source sampling</a:t>
            </a:r>
          </a:p>
        </p:txBody>
      </p:sp>
      <p:sp>
        <p:nvSpPr>
          <p:cNvPr id="3" name="Content Placeholder 2">
            <a:extLst>
              <a:ext uri="{FF2B5EF4-FFF2-40B4-BE49-F238E27FC236}">
                <a16:creationId xmlns:a16="http://schemas.microsoft.com/office/drawing/2014/main" id="{00CCD7B7-66A8-462A-9BF6-E2B1CB884F5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F530278F-4F03-4879-AAEF-FC754EBF5C1E}"/>
              </a:ext>
            </a:extLst>
          </p:cNvPr>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a:extLst>
              <a:ext uri="{FF2B5EF4-FFF2-40B4-BE49-F238E27FC236}">
                <a16:creationId xmlns:a16="http://schemas.microsoft.com/office/drawing/2014/main" id="{6A28D86C-BDBA-4C23-B9F1-FD405B4E0477}"/>
              </a:ext>
            </a:extLst>
          </p:cNvPr>
          <p:cNvSpPr>
            <a:spLocks noGrp="1"/>
          </p:cNvSpPr>
          <p:nvPr>
            <p:ph type="sldNum" sz="quarter" idx="12"/>
          </p:nvPr>
        </p:nvSpPr>
        <p:spPr/>
        <p:txBody>
          <a:bodyPr/>
          <a:lstStyle/>
          <a:p>
            <a:pPr>
              <a:defRPr/>
            </a:pPr>
            <a:fld id="{81494967-73EE-4A75-A827-47B02327E019}" type="slidenum">
              <a:rPr lang="en-US" altLang="en-US" smtClean="0"/>
              <a:pPr>
                <a:defRPr/>
              </a:pPr>
              <a:t>4</a:t>
            </a:fld>
            <a:endParaRPr lang="en-US" altLang="en-US"/>
          </a:p>
        </p:txBody>
      </p:sp>
      <p:pic>
        <p:nvPicPr>
          <p:cNvPr id="7" name="Picture 4">
            <a:extLst>
              <a:ext uri="{FF2B5EF4-FFF2-40B4-BE49-F238E27FC236}">
                <a16:creationId xmlns:a16="http://schemas.microsoft.com/office/drawing/2014/main" id="{D3FD5688-9BEF-475F-9CB4-711D0FA10A81}"/>
              </a:ext>
            </a:extLst>
          </p:cNvPr>
          <p:cNvPicPr>
            <a:picLocks noChangeAspect="1" noChangeArrowheads="1"/>
          </p:cNvPicPr>
          <p:nvPr/>
        </p:nvPicPr>
        <p:blipFill>
          <a:blip r:embed="rId2" cstate="print"/>
          <a:srcRect/>
          <a:stretch>
            <a:fillRect/>
          </a:stretch>
        </p:blipFill>
        <p:spPr bwMode="auto">
          <a:xfrm>
            <a:off x="2589002" y="1772702"/>
            <a:ext cx="3821980" cy="4185720"/>
          </a:xfrm>
          <a:prstGeom prst="rect">
            <a:avLst/>
          </a:prstGeom>
          <a:noFill/>
          <a:ln w="9525">
            <a:noFill/>
            <a:miter lim="800000"/>
            <a:headEnd/>
            <a:tailEnd/>
          </a:ln>
          <a:effectLst/>
        </p:spPr>
      </p:pic>
    </p:spTree>
    <p:extLst>
      <p:ext uri="{BB962C8B-B14F-4D97-AF65-F5344CB8AC3E}">
        <p14:creationId xmlns:p14="http://schemas.microsoft.com/office/powerpoint/2010/main" val="1001599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381000" y="1676400"/>
            <a:ext cx="8382000" cy="4724400"/>
          </a:xfrm>
          <a:noFill/>
        </p:spPr>
        <p:txBody>
          <a:bodyPr/>
          <a:lstStyle/>
          <a:p>
            <a:pPr>
              <a:spcBef>
                <a:spcPct val="75000"/>
              </a:spcBef>
              <a:buClr>
                <a:schemeClr val="accent1"/>
              </a:buClr>
              <a:buSzPct val="90000"/>
            </a:pPr>
            <a:r>
              <a:rPr lang="cs-CZ" dirty="0"/>
              <a:t> </a:t>
            </a:r>
            <a:r>
              <a:rPr lang="en-US" b="1" dirty="0"/>
              <a:t>Uniform </a:t>
            </a:r>
            <a:r>
              <a:rPr lang="en-US" dirty="0"/>
              <a:t>subdivision of the interval</a:t>
            </a:r>
            <a:endParaRPr lang="cs-CZ" dirty="0"/>
          </a:p>
          <a:p>
            <a:pPr lvl="1">
              <a:spcBef>
                <a:spcPct val="15000"/>
              </a:spcBef>
              <a:buSzPct val="75000"/>
            </a:pPr>
            <a:r>
              <a:rPr lang="en-US" dirty="0"/>
              <a:t>Natural approach for a completely unknown integra</a:t>
            </a:r>
            <a:r>
              <a:rPr lang="en-US" dirty="0">
                <a:latin typeface="+mj-lt"/>
              </a:rPr>
              <a:t>nd</a:t>
            </a:r>
            <a:r>
              <a:rPr lang="cs-CZ" dirty="0">
                <a:latin typeface="+mj-lt"/>
              </a:rPr>
              <a:t> </a:t>
            </a:r>
            <a:r>
              <a:rPr lang="en-US" b="1" i="1" dirty="0">
                <a:latin typeface="+mj-lt"/>
              </a:rPr>
              <a:t>g</a:t>
            </a:r>
            <a:endParaRPr lang="cs-CZ" i="1" dirty="0">
              <a:latin typeface="+mj-lt"/>
            </a:endParaRPr>
          </a:p>
          <a:p>
            <a:pPr>
              <a:lnSpc>
                <a:spcPct val="95000"/>
              </a:lnSpc>
              <a:spcBef>
                <a:spcPct val="65000"/>
              </a:spcBef>
              <a:buSzPct val="90000"/>
            </a:pPr>
            <a:r>
              <a:rPr lang="en-US" dirty="0"/>
              <a:t>If we know at least roughly the shape of </a:t>
            </a:r>
            <a:r>
              <a:rPr lang="en-US" b="1" dirty="0"/>
              <a:t>the integra</a:t>
            </a:r>
            <a:r>
              <a:rPr lang="en-US" b="1" dirty="0">
                <a:latin typeface="+mj-lt"/>
              </a:rPr>
              <a:t>nd</a:t>
            </a:r>
            <a:r>
              <a:rPr lang="cs-CZ" b="1" dirty="0">
                <a:latin typeface="+mj-lt"/>
              </a:rPr>
              <a:t> </a:t>
            </a:r>
            <a:r>
              <a:rPr lang="en-US" b="1" i="1" dirty="0">
                <a:latin typeface="+mj-lt"/>
              </a:rPr>
              <a:t>g</a:t>
            </a:r>
            <a:r>
              <a:rPr lang="cs-CZ" dirty="0">
                <a:latin typeface="+mj-lt"/>
              </a:rPr>
              <a:t>,</a:t>
            </a:r>
            <a:r>
              <a:rPr lang="cs-CZ" b="1" dirty="0">
                <a:latin typeface="+mj-lt"/>
              </a:rPr>
              <a:t> </a:t>
            </a:r>
            <a:r>
              <a:rPr lang="en-US" dirty="0">
                <a:latin typeface="+mj-lt"/>
              </a:rPr>
              <a:t>we aim for a subdivision with the lowest possible vari</a:t>
            </a:r>
            <a:r>
              <a:rPr lang="en-US" dirty="0"/>
              <a:t>ance on the sub-domains</a:t>
            </a:r>
            <a:endParaRPr lang="cs-CZ" dirty="0"/>
          </a:p>
          <a:p>
            <a:pPr>
              <a:lnSpc>
                <a:spcPct val="95000"/>
              </a:lnSpc>
              <a:spcBef>
                <a:spcPct val="65000"/>
              </a:spcBef>
              <a:buClr>
                <a:srgbClr val="438E00"/>
              </a:buClr>
              <a:buSzPct val="90000"/>
            </a:pPr>
            <a:r>
              <a:rPr lang="en-US" dirty="0">
                <a:latin typeface="+mj-lt"/>
              </a:rPr>
              <a:t>Subdivision of a </a:t>
            </a:r>
            <a:r>
              <a:rPr lang="cs-CZ" b="1" i="1" dirty="0">
                <a:latin typeface="+mj-lt"/>
              </a:rPr>
              <a:t>d</a:t>
            </a:r>
            <a:r>
              <a:rPr lang="cs-CZ" b="1" dirty="0">
                <a:latin typeface="+mj-lt"/>
              </a:rPr>
              <a:t>-</a:t>
            </a:r>
            <a:r>
              <a:rPr lang="en-US" b="1" dirty="0">
                <a:latin typeface="+mj-lt"/>
              </a:rPr>
              <a:t>dimensional interval </a:t>
            </a:r>
            <a:r>
              <a:rPr lang="en-US" dirty="0">
                <a:latin typeface="+mj-lt"/>
              </a:rPr>
              <a:t>leads to </a:t>
            </a:r>
            <a:r>
              <a:rPr lang="cs-CZ" b="1" i="1" dirty="0" err="1">
                <a:latin typeface="+mj-lt"/>
              </a:rPr>
              <a:t>N</a:t>
            </a:r>
            <a:r>
              <a:rPr lang="cs-CZ" b="1" i="1" baseline="40000" dirty="0" err="1">
                <a:latin typeface="+mj-lt"/>
              </a:rPr>
              <a:t>d</a:t>
            </a:r>
            <a:r>
              <a:rPr lang="cs-CZ" dirty="0">
                <a:latin typeface="+mj-lt"/>
              </a:rPr>
              <a:t> </a:t>
            </a:r>
            <a:r>
              <a:rPr lang="en-US" dirty="0">
                <a:latin typeface="+mj-lt"/>
              </a:rPr>
              <a:t>samples</a:t>
            </a:r>
            <a:endParaRPr lang="cs-CZ" dirty="0">
              <a:latin typeface="+mj-lt"/>
            </a:endParaRPr>
          </a:p>
          <a:p>
            <a:pPr lvl="1">
              <a:spcBef>
                <a:spcPct val="15000"/>
              </a:spcBef>
              <a:buSzPct val="75000"/>
            </a:pPr>
            <a:r>
              <a:rPr lang="en-US" dirty="0">
                <a:latin typeface="+mj-lt"/>
              </a:rPr>
              <a:t>A better approach in high dimension is </a:t>
            </a:r>
            <a:r>
              <a:rPr lang="en-US" b="1" i="1" dirty="0">
                <a:latin typeface="+mj-lt"/>
              </a:rPr>
              <a:t>N</a:t>
            </a:r>
            <a:r>
              <a:rPr lang="en-US" b="1" dirty="0">
                <a:latin typeface="+mj-lt"/>
              </a:rPr>
              <a:t>-rooks</a:t>
            </a:r>
            <a:r>
              <a:rPr lang="en-US" dirty="0">
                <a:latin typeface="+mj-lt"/>
              </a:rPr>
              <a:t> sampling</a:t>
            </a:r>
            <a:endParaRPr lang="cs-CZ" b="1" dirty="0">
              <a:latin typeface="+mj-lt"/>
            </a:endParaRPr>
          </a:p>
        </p:txBody>
      </p:sp>
      <p:sp>
        <p:nvSpPr>
          <p:cNvPr id="4" name="Title 3"/>
          <p:cNvSpPr>
            <a:spLocks noGrp="1"/>
          </p:cNvSpPr>
          <p:nvPr>
            <p:ph type="title"/>
          </p:nvPr>
        </p:nvSpPr>
        <p:spPr/>
        <p:txBody>
          <a:bodyPr/>
          <a:lstStyle/>
          <a:p>
            <a:r>
              <a:rPr lang="en-US" dirty="0"/>
              <a:t>How to subdivide the interval?</a:t>
            </a:r>
          </a:p>
        </p:txBody>
      </p:sp>
      <p:sp>
        <p:nvSpPr>
          <p:cNvPr id="2" name="Footer Placeholder 1"/>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40</a:t>
            </a:fld>
            <a:endParaRPr lang="en-US" altLang="en-US"/>
          </a:p>
        </p:txBody>
      </p:sp>
    </p:spTree>
    <p:extLst>
      <p:ext uri="{BB962C8B-B14F-4D97-AF65-F5344CB8AC3E}">
        <p14:creationId xmlns:p14="http://schemas.microsoft.com/office/powerpoint/2010/main" val="204731053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Combination of stratified sampling and the transformation method</a:t>
            </a:r>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41</a:t>
            </a:fld>
            <a:endParaRPr lang="en-US" altLang="en-US"/>
          </a:p>
        </p:txBody>
      </p:sp>
      <p:pic>
        <p:nvPicPr>
          <p:cNvPr id="7" name="Picture 4"/>
          <p:cNvPicPr>
            <a:picLocks noChangeAspect="1" noChangeArrowheads="1"/>
          </p:cNvPicPr>
          <p:nvPr/>
        </p:nvPicPr>
        <p:blipFill>
          <a:blip r:embed="rId2" cstate="print"/>
          <a:srcRect/>
          <a:stretch>
            <a:fillRect/>
          </a:stretch>
        </p:blipFill>
        <p:spPr bwMode="auto">
          <a:xfrm>
            <a:off x="1832867" y="1975986"/>
            <a:ext cx="5616624" cy="3847368"/>
          </a:xfrm>
          <a:prstGeom prst="rect">
            <a:avLst/>
          </a:prstGeom>
          <a:noFill/>
          <a:ln w="9525">
            <a:noFill/>
            <a:miter lim="800000"/>
            <a:headEnd/>
            <a:tailEnd/>
          </a:ln>
          <a:effectLst/>
        </p:spPr>
      </p:pic>
      <p:sp>
        <p:nvSpPr>
          <p:cNvPr id="9" name="TextBox 8"/>
          <p:cNvSpPr txBox="1"/>
          <p:nvPr/>
        </p:nvSpPr>
        <p:spPr>
          <a:xfrm rot="17521261">
            <a:off x="-765985" y="3526603"/>
            <a:ext cx="3722494" cy="830997"/>
          </a:xfrm>
          <a:prstGeom prst="rect">
            <a:avLst/>
          </a:prstGeom>
          <a:noFill/>
        </p:spPr>
        <p:txBody>
          <a:bodyPr wrap="square" rtlCol="0">
            <a:spAutoFit/>
          </a:bodyPr>
          <a:lstStyle/>
          <a:p>
            <a:pPr algn="ctr"/>
            <a:r>
              <a:rPr lang="en-US" sz="2400" dirty="0">
                <a:latin typeface="+mj-lt"/>
              </a:rPr>
              <a:t>Stratification in the space </a:t>
            </a:r>
            <a:br>
              <a:rPr lang="en-US" sz="2400" dirty="0">
                <a:latin typeface="+mj-lt"/>
              </a:rPr>
            </a:br>
            <a:r>
              <a:rPr lang="en-US" sz="2400" dirty="0">
                <a:latin typeface="+mj-lt"/>
              </a:rPr>
              <a:t>of random numbers</a:t>
            </a:r>
          </a:p>
        </p:txBody>
      </p:sp>
      <p:sp>
        <p:nvSpPr>
          <p:cNvPr id="10" name="TextBox 9"/>
          <p:cNvSpPr txBox="1"/>
          <p:nvPr/>
        </p:nvSpPr>
        <p:spPr>
          <a:xfrm rot="1228748">
            <a:off x="5483148" y="2016487"/>
            <a:ext cx="3573414" cy="830997"/>
          </a:xfrm>
          <a:prstGeom prst="rect">
            <a:avLst/>
          </a:prstGeom>
          <a:noFill/>
        </p:spPr>
        <p:txBody>
          <a:bodyPr wrap="none" rtlCol="0">
            <a:spAutoFit/>
          </a:bodyPr>
          <a:lstStyle/>
          <a:p>
            <a:pPr algn="ctr"/>
            <a:r>
              <a:rPr lang="en-US" sz="2400" dirty="0">
                <a:latin typeface="+mj-lt"/>
              </a:rPr>
              <a:t>Transformation through </a:t>
            </a:r>
            <a:br>
              <a:rPr lang="en-US" sz="2400" dirty="0">
                <a:latin typeface="+mj-lt"/>
              </a:rPr>
            </a:br>
            <a:r>
              <a:rPr lang="en-US" sz="2400" dirty="0">
                <a:latin typeface="+mj-lt"/>
              </a:rPr>
              <a:t>the inverse </a:t>
            </a:r>
            <a:r>
              <a:rPr lang="en-US" sz="2400" dirty="0" err="1">
                <a:latin typeface="+mj-lt"/>
              </a:rPr>
              <a:t>cdf</a:t>
            </a:r>
            <a:endParaRPr lang="en-US" sz="2400" dirty="0">
              <a:latin typeface="+mj-lt"/>
            </a:endParaRPr>
          </a:p>
        </p:txBody>
      </p:sp>
    </p:spTree>
    <p:extLst>
      <p:ext uri="{BB962C8B-B14F-4D97-AF65-F5344CB8AC3E}">
        <p14:creationId xmlns:p14="http://schemas.microsoft.com/office/powerpoint/2010/main" val="149412097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r>
              <a:rPr lang="en-US" sz="2800" dirty="0"/>
              <a:t>Quasi-Monte Carlo methods</a:t>
            </a:r>
            <a:r>
              <a:rPr lang="cs-CZ" sz="2800" dirty="0"/>
              <a:t> (QMC)</a:t>
            </a:r>
            <a:endParaRPr lang="en-US" sz="2800" dirty="0"/>
          </a:p>
        </p:txBody>
      </p:sp>
      <p:sp>
        <p:nvSpPr>
          <p:cNvPr id="274435" name="Rectangle 3"/>
          <p:cNvSpPr>
            <a:spLocks noGrp="1" noChangeArrowheads="1"/>
          </p:cNvSpPr>
          <p:nvPr>
            <p:ph type="body" idx="1"/>
          </p:nvPr>
        </p:nvSpPr>
        <p:spPr/>
        <p:txBody>
          <a:bodyPr/>
          <a:lstStyle/>
          <a:p>
            <a:r>
              <a:rPr lang="en-US" dirty="0"/>
              <a:t>Use of strictly deterministic sequences instead of (pseudo-)random numbers</a:t>
            </a:r>
          </a:p>
          <a:p>
            <a:endParaRPr lang="cs-CZ" dirty="0"/>
          </a:p>
          <a:p>
            <a:r>
              <a:rPr lang="en-US" dirty="0"/>
              <a:t>Pseudo-random numbers replaced by </a:t>
            </a:r>
            <a:r>
              <a:rPr lang="en-US" b="1" dirty="0"/>
              <a:t>low-discrepancy</a:t>
            </a:r>
            <a:r>
              <a:rPr lang="cs-CZ" b="1" dirty="0"/>
              <a:t> </a:t>
            </a:r>
            <a:r>
              <a:rPr lang="en-US" b="1" dirty="0"/>
              <a:t>sequences</a:t>
            </a:r>
            <a:endParaRPr lang="en-US" dirty="0"/>
          </a:p>
          <a:p>
            <a:endParaRPr lang="cs-CZ" dirty="0"/>
          </a:p>
          <a:p>
            <a:r>
              <a:rPr lang="en-US" dirty="0"/>
              <a:t>Everything works as in regular </a:t>
            </a:r>
            <a:r>
              <a:rPr lang="cs-CZ" dirty="0"/>
              <a:t>MC, </a:t>
            </a:r>
            <a:r>
              <a:rPr lang="en-US" dirty="0"/>
              <a:t>but the underlying math is different </a:t>
            </a:r>
            <a:r>
              <a:rPr lang="cs-CZ" dirty="0"/>
              <a:t>(</a:t>
            </a:r>
            <a:r>
              <a:rPr lang="en-US" dirty="0"/>
              <a:t>nothing is random so the math cannot be built on probability theory</a:t>
            </a:r>
            <a:r>
              <a:rPr lang="cs-CZ" dirty="0"/>
              <a:t>)</a:t>
            </a:r>
          </a:p>
          <a:p>
            <a:endParaRPr lang="cs-CZ" dirty="0"/>
          </a:p>
        </p:txBody>
      </p:sp>
      <p:sp>
        <p:nvSpPr>
          <p:cNvPr id="2" name="Footer Placeholder 1"/>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42</a:t>
            </a:fld>
            <a:endParaRPr lang="en-US" altLang="en-US"/>
          </a:p>
        </p:txBody>
      </p:sp>
    </p:spTree>
    <p:extLst>
      <p:ext uri="{BB962C8B-B14F-4D97-AF65-F5344CB8AC3E}">
        <p14:creationId xmlns:p14="http://schemas.microsoft.com/office/powerpoint/2010/main" val="139879714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Discrepancy</a:t>
            </a:r>
            <a:endParaRPr lang="cs-CZ" dirty="0"/>
          </a:p>
        </p:txBody>
      </p:sp>
      <p:sp>
        <p:nvSpPr>
          <p:cNvPr id="3" name="Content Placeholder 2"/>
          <p:cNvSpPr>
            <a:spLocks noGrp="1"/>
          </p:cNvSpPr>
          <p:nvPr>
            <p:ph idx="1"/>
          </p:nvPr>
        </p:nvSpPr>
        <p:spPr/>
        <p:txBody>
          <a:bodyPr/>
          <a:lstStyle/>
          <a:p>
            <a:endParaRPr lang="en-US" dirty="0"/>
          </a:p>
          <a:p>
            <a:endParaRPr lang="en-US" dirty="0"/>
          </a:p>
        </p:txBody>
      </p:sp>
      <p:pic>
        <p:nvPicPr>
          <p:cNvPr id="1030" name="Picture 6"/>
          <p:cNvPicPr>
            <a:picLocks noChangeAspect="1" noChangeArrowheads="1"/>
          </p:cNvPicPr>
          <p:nvPr/>
        </p:nvPicPr>
        <p:blipFill>
          <a:blip r:embed="rId2" cstate="print"/>
          <a:srcRect/>
          <a:stretch>
            <a:fillRect/>
          </a:stretch>
        </p:blipFill>
        <p:spPr bwMode="auto">
          <a:xfrm>
            <a:off x="1475656" y="2132856"/>
            <a:ext cx="6401594" cy="2269274"/>
          </a:xfrm>
          <a:prstGeom prst="rect">
            <a:avLst/>
          </a:prstGeom>
          <a:noFill/>
          <a:ln w="9525">
            <a:noFill/>
            <a:miter lim="800000"/>
            <a:headEnd/>
            <a:tailEnd/>
          </a:ln>
        </p:spPr>
      </p:pic>
      <p:sp>
        <p:nvSpPr>
          <p:cNvPr id="7" name="TextBox 6"/>
          <p:cNvSpPr txBox="1"/>
          <p:nvPr/>
        </p:nvSpPr>
        <p:spPr>
          <a:xfrm>
            <a:off x="5484793" y="4365104"/>
            <a:ext cx="1984839" cy="646331"/>
          </a:xfrm>
          <a:prstGeom prst="rect">
            <a:avLst/>
          </a:prstGeom>
          <a:noFill/>
        </p:spPr>
        <p:txBody>
          <a:bodyPr wrap="none" rtlCol="0">
            <a:spAutoFit/>
          </a:bodyPr>
          <a:lstStyle/>
          <a:p>
            <a:pPr algn="ctr"/>
            <a:r>
              <a:rPr lang="en-US" dirty="0">
                <a:latin typeface="+mj-lt"/>
              </a:rPr>
              <a:t>Low Discrepancy </a:t>
            </a:r>
            <a:br>
              <a:rPr lang="en-US" dirty="0">
                <a:latin typeface="+mj-lt"/>
              </a:rPr>
            </a:br>
            <a:r>
              <a:rPr lang="en-US" dirty="0">
                <a:latin typeface="+mj-lt"/>
              </a:rPr>
              <a:t>(more uniform)</a:t>
            </a:r>
          </a:p>
        </p:txBody>
      </p:sp>
      <p:sp>
        <p:nvSpPr>
          <p:cNvPr id="8" name="TextBox 7"/>
          <p:cNvSpPr txBox="1"/>
          <p:nvPr/>
        </p:nvSpPr>
        <p:spPr>
          <a:xfrm>
            <a:off x="2043511" y="4365104"/>
            <a:ext cx="2098652" cy="646331"/>
          </a:xfrm>
          <a:prstGeom prst="rect">
            <a:avLst/>
          </a:prstGeom>
          <a:noFill/>
        </p:spPr>
        <p:txBody>
          <a:bodyPr wrap="none" rtlCol="0">
            <a:spAutoFit/>
          </a:bodyPr>
          <a:lstStyle/>
          <a:p>
            <a:pPr algn="ctr"/>
            <a:r>
              <a:rPr lang="en-US" dirty="0">
                <a:latin typeface="+mj-lt"/>
              </a:rPr>
              <a:t>High Discrepancy </a:t>
            </a:r>
            <a:br>
              <a:rPr lang="en-US" dirty="0">
                <a:latin typeface="+mj-lt"/>
              </a:rPr>
            </a:br>
            <a:r>
              <a:rPr lang="en-US" dirty="0">
                <a:latin typeface="+mj-lt"/>
              </a:rPr>
              <a:t>(clusters of points)</a:t>
            </a:r>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43</a:t>
            </a:fld>
            <a:endParaRPr lang="en-US" altLang="en-US"/>
          </a:p>
        </p:txBody>
      </p:sp>
    </p:spTree>
    <p:extLst>
      <p:ext uri="{BB962C8B-B14F-4D97-AF65-F5344CB8AC3E}">
        <p14:creationId xmlns:p14="http://schemas.microsoft.com/office/powerpoint/2010/main" val="59135948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en-US" b="1" dirty="0"/>
              <a:t>Stratified</a:t>
            </a:r>
            <a:r>
              <a:rPr lang="cs-CZ" b="1" dirty="0"/>
              <a:t> </a:t>
            </a:r>
            <a:r>
              <a:rPr lang="cs-CZ" b="1" dirty="0" err="1"/>
              <a:t>sampling</a:t>
            </a:r>
            <a:endParaRPr lang="cs-CZ" b="1" dirty="0"/>
          </a:p>
        </p:txBody>
      </p:sp>
      <p:pic>
        <p:nvPicPr>
          <p:cNvPr id="304131" name="Picture 3"/>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
        <p:nvSpPr>
          <p:cNvPr id="304132" name="Text Box 4"/>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4133" name="Text Box 5"/>
          <p:cNvSpPr txBox="1">
            <a:spLocks noChangeArrowheads="1"/>
          </p:cNvSpPr>
          <p:nvPr/>
        </p:nvSpPr>
        <p:spPr bwMode="auto">
          <a:xfrm>
            <a:off x="3546475" y="5870575"/>
            <a:ext cx="1988045" cy="369332"/>
          </a:xfrm>
          <a:prstGeom prst="rect">
            <a:avLst/>
          </a:prstGeom>
          <a:noFill/>
          <a:ln w="9525">
            <a:noFill/>
            <a:miter lim="800000"/>
            <a:headEnd/>
            <a:tailEnd/>
          </a:ln>
          <a:effectLst/>
        </p:spPr>
        <p:txBody>
          <a:bodyPr wrap="none">
            <a:spAutoFit/>
          </a:bodyPr>
          <a:lstStyle/>
          <a:p>
            <a:r>
              <a:rPr lang="cs-CZ" dirty="0">
                <a:latin typeface="+mj-lt"/>
              </a:rPr>
              <a:t>10 </a:t>
            </a:r>
            <a:r>
              <a:rPr lang="en-US" dirty="0">
                <a:latin typeface="+mj-lt"/>
              </a:rPr>
              <a:t>paths per pixel</a:t>
            </a:r>
          </a:p>
        </p:txBody>
      </p:sp>
      <p:sp>
        <p:nvSpPr>
          <p:cNvPr id="2" name="Footer Placeholder 1"/>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44</a:t>
            </a:fld>
            <a:endParaRPr lang="en-US" altLang="en-US"/>
          </a:p>
        </p:txBody>
      </p:sp>
    </p:spTree>
    <p:extLst>
      <p:ext uri="{BB962C8B-B14F-4D97-AF65-F5344CB8AC3E}">
        <p14:creationId xmlns:p14="http://schemas.microsoft.com/office/powerpoint/2010/main" val="180004671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r>
              <a:rPr lang="cs-CZ" b="1" dirty="0"/>
              <a:t>Quasi-</a:t>
            </a:r>
            <a:r>
              <a:rPr lang="en-US" b="1" dirty="0"/>
              <a:t>Monte Carlo</a:t>
            </a:r>
          </a:p>
        </p:txBody>
      </p:sp>
      <p:sp>
        <p:nvSpPr>
          <p:cNvPr id="306180" name="Text Box 4"/>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6181" name="Text Box 5"/>
          <p:cNvSpPr txBox="1">
            <a:spLocks noChangeArrowheads="1"/>
          </p:cNvSpPr>
          <p:nvPr/>
        </p:nvSpPr>
        <p:spPr bwMode="auto">
          <a:xfrm>
            <a:off x="3546475" y="5870575"/>
            <a:ext cx="1988045" cy="369332"/>
          </a:xfrm>
          <a:prstGeom prst="rect">
            <a:avLst/>
          </a:prstGeom>
          <a:noFill/>
          <a:ln w="9525">
            <a:noFill/>
            <a:miter lim="800000"/>
            <a:headEnd/>
            <a:tailEnd/>
          </a:ln>
          <a:effectLst/>
        </p:spPr>
        <p:txBody>
          <a:bodyPr wrap="none">
            <a:spAutoFit/>
          </a:bodyPr>
          <a:lstStyle/>
          <a:p>
            <a:r>
              <a:rPr lang="cs-CZ" dirty="0">
                <a:latin typeface="+mj-lt"/>
              </a:rPr>
              <a:t>10 </a:t>
            </a:r>
            <a:r>
              <a:rPr lang="en-US" dirty="0">
                <a:latin typeface="+mj-lt"/>
              </a:rPr>
              <a:t>paths per pixel</a:t>
            </a:r>
          </a:p>
        </p:txBody>
      </p:sp>
      <p:pic>
        <p:nvPicPr>
          <p:cNvPr id="306182" name="Picture 6"/>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45</a:t>
            </a:fld>
            <a:endParaRPr lang="en-US" altLang="en-US"/>
          </a:p>
        </p:txBody>
      </p:sp>
    </p:spTree>
    <p:extLst>
      <p:ext uri="{BB962C8B-B14F-4D97-AF65-F5344CB8AC3E}">
        <p14:creationId xmlns:p14="http://schemas.microsoft.com/office/powerpoint/2010/main" val="206829516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en-US" b="1" dirty="0"/>
              <a:t>Same random sequence for all pixels</a:t>
            </a:r>
          </a:p>
        </p:txBody>
      </p:sp>
      <p:sp>
        <p:nvSpPr>
          <p:cNvPr id="307203" name="Text Box 3"/>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7204" name="Text Box 4"/>
          <p:cNvSpPr txBox="1">
            <a:spLocks noChangeArrowheads="1"/>
          </p:cNvSpPr>
          <p:nvPr/>
        </p:nvSpPr>
        <p:spPr bwMode="auto">
          <a:xfrm>
            <a:off x="3546475" y="5870575"/>
            <a:ext cx="1988045" cy="369332"/>
          </a:xfrm>
          <a:prstGeom prst="rect">
            <a:avLst/>
          </a:prstGeom>
          <a:noFill/>
          <a:ln w="9525">
            <a:noFill/>
            <a:miter lim="800000"/>
            <a:headEnd/>
            <a:tailEnd/>
          </a:ln>
          <a:effectLst/>
        </p:spPr>
        <p:txBody>
          <a:bodyPr wrap="none">
            <a:spAutoFit/>
          </a:bodyPr>
          <a:lstStyle/>
          <a:p>
            <a:r>
              <a:rPr lang="cs-CZ" dirty="0">
                <a:latin typeface="+mj-lt"/>
              </a:rPr>
              <a:t>10 </a:t>
            </a:r>
            <a:r>
              <a:rPr lang="en-US" dirty="0">
                <a:latin typeface="+mj-lt"/>
              </a:rPr>
              <a:t>paths per pixel</a:t>
            </a:r>
          </a:p>
        </p:txBody>
      </p:sp>
      <p:pic>
        <p:nvPicPr>
          <p:cNvPr id="307206" name="Picture 6"/>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46</a:t>
            </a:fld>
            <a:endParaRPr lang="en-US" altLang="en-US"/>
          </a:p>
        </p:txBody>
      </p:sp>
    </p:spTree>
    <p:extLst>
      <p:ext uri="{BB962C8B-B14F-4D97-AF65-F5344CB8AC3E}">
        <p14:creationId xmlns:p14="http://schemas.microsoft.com/office/powerpoint/2010/main" val="489225574"/>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a:t>Image-based lighting</a:t>
            </a:r>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a:p>
        </p:txBody>
      </p:sp>
    </p:spTree>
    <p:extLst>
      <p:ext uri="{BB962C8B-B14F-4D97-AF65-F5344CB8AC3E}">
        <p14:creationId xmlns:p14="http://schemas.microsoft.com/office/powerpoint/2010/main" val="65966144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r>
              <a:rPr lang="en-US" dirty="0"/>
              <a:t>Introduced by Paul </a:t>
            </a:r>
            <a:r>
              <a:rPr lang="en-US" dirty="0" err="1"/>
              <a:t>Debevec</a:t>
            </a:r>
            <a:r>
              <a:rPr lang="en-US" dirty="0"/>
              <a:t>  (</a:t>
            </a:r>
            <a:r>
              <a:rPr lang="en-US" dirty="0" err="1"/>
              <a:t>Siggraph</a:t>
            </a:r>
            <a:r>
              <a:rPr lang="en-US" dirty="0"/>
              <a:t> 98)</a:t>
            </a:r>
          </a:p>
          <a:p>
            <a:endParaRPr lang="en-US" dirty="0"/>
          </a:p>
          <a:p>
            <a:r>
              <a:rPr lang="en-US" dirty="0"/>
              <a:t>Routinely used for special effects in films &amp; games</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48</a:t>
            </a:fld>
            <a:endParaRPr lang="en-US" dirty="0">
              <a:solidFill>
                <a:srgbClr val="FFFFFF"/>
              </a:solidFill>
            </a:endParaRPr>
          </a:p>
        </p:txBody>
      </p:sp>
      <p:sp>
        <p:nvSpPr>
          <p:cNvPr id="4" name="Title 3"/>
          <p:cNvSpPr>
            <a:spLocks noGrp="1"/>
          </p:cNvSpPr>
          <p:nvPr>
            <p:ph type="title"/>
          </p:nvPr>
        </p:nvSpPr>
        <p:spPr/>
        <p:txBody>
          <a:bodyPr/>
          <a:lstStyle/>
          <a:p>
            <a:r>
              <a:rPr lang="en-US" dirty="0"/>
              <a:t>Image-based lighting</a:t>
            </a:r>
          </a:p>
        </p:txBody>
      </p:sp>
      <p:sp>
        <p:nvSpPr>
          <p:cNvPr id="5" name="Footer Placeholder 4"/>
          <p:cNvSpPr>
            <a:spLocks noGrp="1"/>
          </p:cNvSpPr>
          <p:nvPr>
            <p:ph type="ftr" sz="quarter" idx="11"/>
          </p:nvPr>
        </p:nvSpPr>
        <p:spPr/>
        <p:txBody>
          <a:bodyPr/>
          <a:lstStyle/>
          <a:p>
            <a:pPr>
              <a:defRPr/>
            </a:pPr>
            <a:r>
              <a:rPr lang="en-US" altLang="en-US"/>
              <a:t>Advanced 3D Graphics (NPGR010) - J. Vorba 2020, created by J. Křivánek 2015</a:t>
            </a:r>
          </a:p>
        </p:txBody>
      </p:sp>
    </p:spTree>
    <p:extLst>
      <p:ext uri="{BB962C8B-B14F-4D97-AF65-F5344CB8AC3E}">
        <p14:creationId xmlns:p14="http://schemas.microsoft.com/office/powerpoint/2010/main" val="3749654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a:t>Environment mapping (a.k.a. image-based lighting, reflection mapping)</a:t>
            </a:r>
          </a:p>
        </p:txBody>
      </p:sp>
      <p:sp>
        <p:nvSpPr>
          <p:cNvPr id="13315" name="Content Placeholder 2"/>
          <p:cNvSpPr>
            <a:spLocks noGrp="1"/>
          </p:cNvSpPr>
          <p:nvPr>
            <p:ph idx="1"/>
          </p:nvPr>
        </p:nvSpPr>
        <p:spPr/>
        <p:txBody>
          <a:bodyPr/>
          <a:lstStyle/>
          <a:p>
            <a:endParaRPr lang="en-US" dirty="0"/>
          </a:p>
        </p:txBody>
      </p:sp>
      <p:pic>
        <p:nvPicPr>
          <p:cNvPr id="13316" name="Picture 3" descr="miller_ball_small"/>
          <p:cNvPicPr>
            <a:picLocks noChangeAspect="1" noChangeArrowheads="1"/>
          </p:cNvPicPr>
          <p:nvPr/>
        </p:nvPicPr>
        <p:blipFill>
          <a:blip r:embed="rId2" cstate="print"/>
          <a:srcRect/>
          <a:stretch>
            <a:fillRect/>
          </a:stretch>
        </p:blipFill>
        <p:spPr bwMode="auto">
          <a:xfrm>
            <a:off x="545124" y="2247900"/>
            <a:ext cx="2152650" cy="2819400"/>
          </a:xfrm>
          <a:prstGeom prst="rect">
            <a:avLst/>
          </a:prstGeom>
          <a:noFill/>
          <a:ln w="9525">
            <a:noFill/>
            <a:miter lim="800000"/>
            <a:headEnd/>
            <a:tailEnd/>
          </a:ln>
        </p:spPr>
      </p:pic>
      <p:sp>
        <p:nvSpPr>
          <p:cNvPr id="13317" name="Text Box 4"/>
          <p:cNvSpPr txBox="1">
            <a:spLocks noChangeArrowheads="1"/>
          </p:cNvSpPr>
          <p:nvPr/>
        </p:nvSpPr>
        <p:spPr bwMode="auto">
          <a:xfrm>
            <a:off x="525463" y="5715000"/>
            <a:ext cx="4766048" cy="646331"/>
          </a:xfrm>
          <a:prstGeom prst="rect">
            <a:avLst/>
          </a:prstGeom>
          <a:noFill/>
          <a:ln w="25400">
            <a:noFill/>
            <a:miter lim="800000"/>
            <a:headEnd/>
            <a:tailEnd/>
          </a:ln>
        </p:spPr>
        <p:txBody>
          <a:bodyPr wrap="none">
            <a:spAutoFit/>
          </a:bodyPr>
          <a:lstStyle/>
          <a:p>
            <a:r>
              <a:rPr lang="en-US" dirty="0">
                <a:latin typeface="+mj-lt"/>
              </a:rPr>
              <a:t>Miller and Hoffman, 1984</a:t>
            </a:r>
          </a:p>
          <a:p>
            <a:r>
              <a:rPr lang="en-US" dirty="0">
                <a:latin typeface="+mj-lt"/>
              </a:rPr>
              <a:t>Later, Greene 86, Cabral et al, </a:t>
            </a:r>
            <a:r>
              <a:rPr lang="en-US" dirty="0" err="1">
                <a:latin typeface="+mj-lt"/>
              </a:rPr>
              <a:t>Debevec</a:t>
            </a:r>
            <a:r>
              <a:rPr lang="en-US" dirty="0">
                <a:latin typeface="+mj-lt"/>
              </a:rPr>
              <a:t> 97, …</a:t>
            </a:r>
          </a:p>
        </p:txBody>
      </p:sp>
      <p:pic>
        <p:nvPicPr>
          <p:cNvPr id="13318" name="Picture 5" descr="07-768"/>
          <p:cNvPicPr>
            <a:picLocks noChangeAspect="1" noChangeArrowheads="1"/>
          </p:cNvPicPr>
          <p:nvPr/>
        </p:nvPicPr>
        <p:blipFill>
          <a:blip r:embed="rId3" cstate="print"/>
          <a:srcRect/>
          <a:stretch>
            <a:fillRect/>
          </a:stretch>
        </p:blipFill>
        <p:spPr bwMode="auto">
          <a:xfrm>
            <a:off x="2836863" y="1708150"/>
            <a:ext cx="5849937" cy="3898900"/>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96DE33A0-D33F-47E9-A450-0957317E8596}"/>
              </a:ext>
            </a:extLst>
          </p:cNvPr>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3" name="Slide Number Placeholder 2">
            <a:extLst>
              <a:ext uri="{FF2B5EF4-FFF2-40B4-BE49-F238E27FC236}">
                <a16:creationId xmlns:a16="http://schemas.microsoft.com/office/drawing/2014/main" id="{07881E10-0C51-45D5-B72F-360F86DA5A9F}"/>
              </a:ext>
            </a:extLst>
          </p:cNvPr>
          <p:cNvSpPr>
            <a:spLocks noGrp="1"/>
          </p:cNvSpPr>
          <p:nvPr>
            <p:ph type="sldNum" sz="quarter" idx="12"/>
          </p:nvPr>
        </p:nvSpPr>
        <p:spPr/>
        <p:txBody>
          <a:bodyPr/>
          <a:lstStyle/>
          <a:p>
            <a:pPr>
              <a:defRPr/>
            </a:pPr>
            <a:fld id="{81494967-73EE-4A75-A827-47B02327E019}" type="slidenum">
              <a:rPr lang="en-US" altLang="en-US" smtClean="0"/>
              <a:pPr>
                <a:defRPr/>
              </a:pPr>
              <a:t>49</a:t>
            </a:fld>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dirty="0"/>
              <a:t>Recap – </a:t>
            </a:r>
            <a:br>
              <a:rPr lang="en-US" dirty="0"/>
            </a:br>
            <a:r>
              <a:rPr lang="en-US" dirty="0"/>
              <a:t>Reflection equation</a:t>
            </a:r>
          </a:p>
        </p:txBody>
      </p:sp>
      <p:sp>
        <p:nvSpPr>
          <p:cNvPr id="131075" name="Rectangle 3"/>
          <p:cNvSpPr>
            <a:spLocks noGrp="1" noChangeArrowheads="1"/>
          </p:cNvSpPr>
          <p:nvPr>
            <p:ph type="body" idx="1"/>
          </p:nvPr>
        </p:nvSpPr>
        <p:spPr>
          <a:xfrm>
            <a:off x="457200" y="1772816"/>
            <a:ext cx="8507288" cy="4358109"/>
          </a:xfrm>
        </p:spPr>
        <p:txBody>
          <a:bodyPr/>
          <a:lstStyle/>
          <a:p>
            <a:r>
              <a:rPr lang="en-US" dirty="0"/>
              <a:t>Total reflected radiance: integrate contributions of incident radiance, weighted by the BRDF, over the hemisphere </a:t>
            </a:r>
            <a:endParaRPr lang="cs-CZ" dirty="0"/>
          </a:p>
          <a:p>
            <a:endParaRPr lang="cs-CZ" dirty="0"/>
          </a:p>
          <a:p>
            <a:endParaRPr lang="cs-CZ" dirty="0"/>
          </a:p>
          <a:p>
            <a:endParaRPr lang="cs-CZ" dirty="0"/>
          </a:p>
          <a:p>
            <a:endParaRPr lang="en-US" dirty="0"/>
          </a:p>
        </p:txBody>
      </p:sp>
      <p:pic>
        <p:nvPicPr>
          <p:cNvPr id="5" name="Picture 8" descr="world_sampling"/>
          <p:cNvPicPr>
            <a:picLocks noChangeAspect="1" noChangeArrowheads="1"/>
          </p:cNvPicPr>
          <p:nvPr/>
        </p:nvPicPr>
        <p:blipFill>
          <a:blip r:embed="rId2" cstate="print"/>
          <a:srcRect/>
          <a:stretch>
            <a:fillRect/>
          </a:stretch>
        </p:blipFill>
        <p:spPr bwMode="auto">
          <a:xfrm>
            <a:off x="5615608" y="0"/>
            <a:ext cx="3528392" cy="1764758"/>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91491" name="Object 3"/>
              <p:cNvSpPr txBox="1"/>
              <p:nvPr/>
            </p:nvSpPr>
            <p:spPr bwMode="auto">
              <a:xfrm>
                <a:off x="1585913" y="2741613"/>
                <a:ext cx="6442468" cy="903287"/>
              </a:xfrm>
              <a:prstGeom prst="rect">
                <a:avLst/>
              </a:prstGeom>
              <a:noFill/>
              <a:ln w="38100">
                <a:solidFill>
                  <a:srgbClr val="FF0000"/>
                </a:solid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𝐿</m:t>
                          </m:r>
                        </m:e>
                        <m:sub>
                          <m:r>
                            <m:rPr>
                              <m:sty m:val="p"/>
                            </m:rPr>
                            <a:rPr lang="en-US" sz="2000" b="0" i="0" smtClean="0">
                              <a:solidFill>
                                <a:srgbClr val="000000"/>
                              </a:solidFill>
                              <a:latin typeface="Cambria Math" panose="02040503050406030204" pitchFamily="18" charset="0"/>
                            </a:rPr>
                            <m:t>out</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o</m:t>
                          </m:r>
                          <m:r>
                            <m:rPr>
                              <m:sty m:val="p"/>
                            </m:rPr>
                            <a:rPr lang="en-US" sz="2000" b="0" i="0" smtClean="0">
                              <a:solidFill>
                                <a:srgbClr val="000000"/>
                              </a:solidFill>
                              <a:latin typeface="Cambria Math" panose="02040503050406030204" pitchFamily="18" charset="0"/>
                            </a:rPr>
                            <m:t>ut</m:t>
                          </m:r>
                        </m:sub>
                      </m:sSub>
                      <m:r>
                        <a:rPr lang="en-US" sz="2000" i="1">
                          <a:solidFill>
                            <a:srgbClr val="000000"/>
                          </a:solidFill>
                          <a:latin typeface="Cambria Math" panose="02040503050406030204" pitchFamily="18" charset="0"/>
                        </a:rPr>
                        <m:t>)=</m:t>
                      </m:r>
                      <m:nary>
                        <m:naryPr>
                          <m:limLoc m:val="undOvr"/>
                          <m:supHide m:val="on"/>
                          <m:ctrlPr>
                            <a:rPr lang="en-US" sz="2000" i="1">
                              <a:solidFill>
                                <a:srgbClr val="000000"/>
                              </a:solidFill>
                              <a:latin typeface="Cambria Math" panose="02040503050406030204" pitchFamily="18" charset="0"/>
                            </a:rPr>
                          </m:ctrlPr>
                        </m:naryPr>
                        <m:sub>
                          <m:r>
                            <a:rPr lang="en-US" sz="2000" i="1">
                              <a:solidFill>
                                <a:srgbClr val="000000"/>
                              </a:solidFill>
                              <a:latin typeface="Cambria Math" panose="02040503050406030204" pitchFamily="18" charset="0"/>
                            </a:rPr>
                            <m:t>𝐻</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𝐱</m:t>
                          </m:r>
                          <m:r>
                            <a:rPr lang="en-US" sz="2000" i="1">
                              <a:solidFill>
                                <a:srgbClr val="000000"/>
                              </a:solidFill>
                              <a:latin typeface="Cambria Math" panose="02040503050406030204" pitchFamily="18" charset="0"/>
                            </a:rPr>
                            <m:t>)</m:t>
                          </m:r>
                        </m:sub>
                        <m:sup/>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𝐿</m:t>
                              </m:r>
                            </m:e>
                            <m:sub>
                              <m:r>
                                <m:rPr>
                                  <m:sty m:val="p"/>
                                </m:rPr>
                                <a:rPr lang="en-US" sz="2000">
                                  <a:solidFill>
                                    <a:srgbClr val="000000"/>
                                  </a:solidFill>
                                  <a:latin typeface="Cambria Math" panose="02040503050406030204" pitchFamily="18" charset="0"/>
                                </a:rPr>
                                <m:t>in</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i</m:t>
                              </m:r>
                              <m:r>
                                <m:rPr>
                                  <m:sty m:val="p"/>
                                </m:rPr>
                                <a:rPr lang="en-US" sz="2000" b="0" i="0" smtClean="0">
                                  <a:solidFill>
                                    <a:srgbClr val="000000"/>
                                  </a:solidFill>
                                  <a:latin typeface="Cambria Math" panose="02040503050406030204" pitchFamily="18" charset="0"/>
                                </a:rPr>
                                <m:t>n</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𝑓</m:t>
                              </m:r>
                            </m:e>
                            <m:sub>
                              <m:r>
                                <a:rPr lang="en-US" sz="2000" i="1">
                                  <a:solidFill>
                                    <a:srgbClr val="000000"/>
                                  </a:solidFill>
                                  <a:latin typeface="Cambria Math" panose="02040503050406030204" pitchFamily="18" charset="0"/>
                                </a:rPr>
                                <m:t>𝑟</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i</m:t>
                              </m:r>
                              <m:r>
                                <m:rPr>
                                  <m:sty m:val="p"/>
                                </m:rPr>
                                <a:rPr lang="en-US" sz="2000" b="0" i="0" smtClean="0">
                                  <a:solidFill>
                                    <a:srgbClr val="000000"/>
                                  </a:solidFill>
                                  <a:latin typeface="Cambria Math" panose="02040503050406030204" pitchFamily="18" charset="0"/>
                                </a:rPr>
                                <m:t>n</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o</m:t>
                              </m:r>
                              <m:r>
                                <m:rPr>
                                  <m:sty m:val="p"/>
                                </m:rPr>
                                <a:rPr lang="en-US" sz="2000" b="0" i="0" smtClean="0">
                                  <a:solidFill>
                                    <a:srgbClr val="000000"/>
                                  </a:solidFill>
                                  <a:latin typeface="Cambria Math" panose="02040503050406030204" pitchFamily="18" charset="0"/>
                                </a:rPr>
                                <m:t>ut</m:t>
                              </m:r>
                            </m:sub>
                          </m:sSub>
                          <m:r>
                            <a:rPr lang="en-US" sz="2000" i="1">
                              <a:solidFill>
                                <a:srgbClr val="000000"/>
                              </a:solidFill>
                              <a:latin typeface="Cambria Math" panose="02040503050406030204" pitchFamily="18" charset="0"/>
                            </a:rPr>
                            <m:t>)⋅</m:t>
                          </m:r>
                          <m:func>
                            <m:funcPr>
                              <m:ctrlPr>
                                <a:rPr lang="en-US" sz="2000" i="1">
                                  <a:solidFill>
                                    <a:srgbClr val="000000"/>
                                  </a:solidFill>
                                  <a:latin typeface="Cambria Math" panose="02040503050406030204" pitchFamily="18" charset="0"/>
                                </a:rPr>
                              </m:ctrlPr>
                            </m:funcPr>
                            <m:fName>
                              <m:r>
                                <m:rPr>
                                  <m:sty m:val="p"/>
                                </m:rPr>
                                <a:rPr lang="en-US" sz="2000" i="0">
                                  <a:solidFill>
                                    <a:srgbClr val="000000"/>
                                  </a:solidFill>
                                  <a:latin typeface="Cambria Math" panose="02040503050406030204" pitchFamily="18" charset="0"/>
                                </a:rPr>
                                <m:t>cos</m:t>
                              </m:r>
                            </m:fName>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𝜃</m:t>
                                  </m:r>
                                </m:e>
                                <m:sub>
                                  <m:r>
                                    <m:rPr>
                                      <m:sty m:val="p"/>
                                    </m:rPr>
                                    <a:rPr lang="en-US" sz="2000" i="0">
                                      <a:solidFill>
                                        <a:srgbClr val="000000"/>
                                      </a:solidFill>
                                      <a:latin typeface="Cambria Math" panose="02040503050406030204" pitchFamily="18" charset="0"/>
                                    </a:rPr>
                                    <m:t>i</m:t>
                                  </m:r>
                                  <m:r>
                                    <m:rPr>
                                      <m:sty m:val="p"/>
                                    </m:rPr>
                                    <a:rPr lang="en-US" sz="2000" b="0" i="0" smtClean="0">
                                      <a:solidFill>
                                        <a:srgbClr val="000000"/>
                                      </a:solidFill>
                                      <a:latin typeface="Cambria Math" panose="02040503050406030204" pitchFamily="18" charset="0"/>
                                    </a:rPr>
                                    <m:t>n</m:t>
                                  </m:r>
                                </m:sub>
                              </m:sSub>
                            </m:e>
                          </m:func>
                          <m:r>
                            <a:rPr lang="en-US" sz="2000" i="1">
                              <a:solidFill>
                                <a:srgbClr val="000000"/>
                              </a:solidFill>
                              <a:latin typeface="Cambria Math" panose="02040503050406030204" pitchFamily="18" charset="0"/>
                            </a:rPr>
                            <m:t> </m:t>
                          </m:r>
                          <m:r>
                            <m:rPr>
                              <m:sty m:val="p"/>
                            </m:rPr>
                            <a:rPr lang="en-US" sz="2000" i="0">
                              <a:solidFill>
                                <a:srgbClr val="000000"/>
                              </a:solidFill>
                              <a:latin typeface="Cambria Math" panose="02040503050406030204" pitchFamily="18" charset="0"/>
                            </a:rPr>
                            <m:t>d</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i</m:t>
                              </m:r>
                              <m:r>
                                <m:rPr>
                                  <m:sty m:val="p"/>
                                </m:rPr>
                                <a:rPr lang="en-US" sz="2000" b="0" i="0" smtClean="0">
                                  <a:solidFill>
                                    <a:srgbClr val="000000"/>
                                  </a:solidFill>
                                  <a:latin typeface="Cambria Math" panose="02040503050406030204" pitchFamily="18" charset="0"/>
                                </a:rPr>
                                <m:t>n</m:t>
                              </m:r>
                            </m:sub>
                          </m:sSub>
                        </m:e>
                      </m:nary>
                    </m:oMath>
                  </m:oMathPara>
                </a14:m>
                <a:endParaRPr lang="en-US" sz="2000" dirty="0"/>
              </a:p>
            </p:txBody>
          </p:sp>
        </mc:Choice>
        <mc:Fallback xmlns="">
          <p:sp>
            <p:nvSpPr>
              <p:cNvPr id="191491" name="Object 3"/>
              <p:cNvSpPr txBox="1">
                <a:spLocks noRot="1" noChangeAspect="1" noMove="1" noResize="1" noEditPoints="1" noAdjustHandles="1" noChangeArrowheads="1" noChangeShapeType="1" noTextEdit="1"/>
              </p:cNvSpPr>
              <p:nvPr/>
            </p:nvSpPr>
            <p:spPr bwMode="auto">
              <a:xfrm>
                <a:off x="1585913" y="2741613"/>
                <a:ext cx="6442468" cy="903287"/>
              </a:xfrm>
              <a:prstGeom prst="rect">
                <a:avLst/>
              </a:prstGeom>
              <a:blipFill>
                <a:blip r:embed="rId3"/>
                <a:stretch>
                  <a:fillRect/>
                </a:stretch>
              </a:blipFill>
              <a:ln w="38100">
                <a:solidFill>
                  <a:srgbClr val="FF0000"/>
                </a:solidFill>
                <a:miter lim="800000"/>
                <a:headEnd/>
                <a:tailEnd/>
              </a:ln>
            </p:spPr>
            <p:txBody>
              <a:bodyPr/>
              <a:lstStyle/>
              <a:p>
                <a:r>
                  <a:rPr lang="en-US">
                    <a:noFill/>
                  </a:rPr>
                  <a:t> </a:t>
                </a:r>
              </a:p>
            </p:txBody>
          </p:sp>
        </mc:Fallback>
      </mc:AlternateContent>
      <p:cxnSp>
        <p:nvCxnSpPr>
          <p:cNvPr id="40" name="Straight Arrow Connector 94"/>
          <p:cNvCxnSpPr/>
          <p:nvPr/>
        </p:nvCxnSpPr>
        <p:spPr>
          <a:xfrm flipV="1">
            <a:off x="1979712" y="3462333"/>
            <a:ext cx="792088" cy="4320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95"/>
          <p:cNvSpPr txBox="1"/>
          <p:nvPr/>
        </p:nvSpPr>
        <p:spPr>
          <a:xfrm>
            <a:off x="-108520" y="3790201"/>
            <a:ext cx="3384377" cy="430887"/>
          </a:xfrm>
          <a:prstGeom prst="rect">
            <a:avLst/>
          </a:prstGeom>
          <a:noFill/>
        </p:spPr>
        <p:txBody>
          <a:bodyPr wrap="square" rtlCol="0">
            <a:spAutoFit/>
          </a:bodyPr>
          <a:lstStyle/>
          <a:p>
            <a:pPr algn="r"/>
            <a:r>
              <a:rPr lang="en-US" sz="2200" dirty="0">
                <a:latin typeface="+mn-lt"/>
              </a:rPr>
              <a:t>upper hemisphere over x</a:t>
            </a:r>
            <a:endParaRPr lang="cs-CZ" sz="2200" dirty="0">
              <a:latin typeface="+mn-lt"/>
            </a:endParaRPr>
          </a:p>
        </p:txBody>
      </p:sp>
      <p:sp>
        <p:nvSpPr>
          <p:cNvPr id="44" name="Zástupný symbol pro zápatí 43"/>
          <p:cNvSpPr>
            <a:spLocks noGrp="1"/>
          </p:cNvSpPr>
          <p:nvPr>
            <p:ph type="ftr" sz="quarter" idx="11"/>
          </p:nvPr>
        </p:nvSpPr>
        <p:spPr/>
        <p:txBody>
          <a:bodyPr/>
          <a:lstStyle/>
          <a:p>
            <a:pPr>
              <a:defRPr/>
            </a:pPr>
            <a:r>
              <a:rPr lang="en-US" altLang="en-US"/>
              <a:t>Advanced 3D Graphics (NPGR010) - J. Vorba 2020, created by J. Křivánek 2015</a:t>
            </a:r>
            <a:endParaRPr lang="en-US" altLang="en-US" dirty="0"/>
          </a:p>
        </p:txBody>
      </p:sp>
      <p:pic>
        <p:nvPicPr>
          <p:cNvPr id="30" name="Picture 2" descr="https://i.gyazo.com/9649b4f51448318fc66f7a026e6c01a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38" t="13290" r="72432" b="37659"/>
          <a:stretch/>
        </p:blipFill>
        <p:spPr bwMode="auto">
          <a:xfrm>
            <a:off x="971600" y="4280650"/>
            <a:ext cx="1512168" cy="1512168"/>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94"/>
          <p:cNvCxnSpPr/>
          <p:nvPr/>
        </p:nvCxnSpPr>
        <p:spPr>
          <a:xfrm flipV="1">
            <a:off x="3851920" y="3462333"/>
            <a:ext cx="0" cy="9027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94"/>
          <p:cNvCxnSpPr>
            <a:stCxn id="29" idx="0"/>
          </p:cNvCxnSpPr>
          <p:nvPr/>
        </p:nvCxnSpPr>
        <p:spPr>
          <a:xfrm flipH="1" flipV="1">
            <a:off x="5292080" y="3462333"/>
            <a:ext cx="1" cy="95091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94"/>
          <p:cNvCxnSpPr/>
          <p:nvPr/>
        </p:nvCxnSpPr>
        <p:spPr>
          <a:xfrm flipV="1">
            <a:off x="6732240" y="3462333"/>
            <a:ext cx="0" cy="9027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ovéPole 7"/>
              <p:cNvSpPr txBox="1"/>
              <p:nvPr/>
            </p:nvSpPr>
            <p:spPr>
              <a:xfrm>
                <a:off x="2483768" y="4581128"/>
                <a:ext cx="1074590" cy="9803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a:rPr>
                        <m:t>=</m:t>
                      </m:r>
                      <m:nary>
                        <m:naryPr>
                          <m:limLoc m:val="undOvr"/>
                          <m:subHide m:val="on"/>
                          <m:supHide m:val="on"/>
                          <m:ctrlPr>
                            <a:rPr lang="en-US" sz="2200" i="1" smtClean="0">
                              <a:latin typeface="Cambria Math" panose="02040503050406030204" pitchFamily="18" charset="0"/>
                            </a:rPr>
                          </m:ctrlPr>
                        </m:naryPr>
                        <m:sub/>
                        <m:sup/>
                        <m:e/>
                      </m:nary>
                    </m:oMath>
                  </m:oMathPara>
                </a14:m>
                <a:endParaRPr lang="en-US" sz="2200" dirty="0">
                  <a:latin typeface="+mn-lt"/>
                </a:endParaRPr>
              </a:p>
            </p:txBody>
          </p:sp>
        </mc:Choice>
        <mc:Fallback xmlns="">
          <p:sp>
            <p:nvSpPr>
              <p:cNvPr id="8" name="TextovéPole 7"/>
              <p:cNvSpPr txBox="1">
                <a:spLocks noRot="1" noChangeAspect="1" noMove="1" noResize="1" noEditPoints="1" noAdjustHandles="1" noChangeArrowheads="1" noChangeShapeType="1" noTextEdit="1"/>
              </p:cNvSpPr>
              <p:nvPr/>
            </p:nvSpPr>
            <p:spPr>
              <a:xfrm>
                <a:off x="2483768" y="4581128"/>
                <a:ext cx="1074590" cy="980397"/>
              </a:xfrm>
              <a:prstGeom prst="rect">
                <a:avLst/>
              </a:prstGeom>
              <a:blipFill rotWithShape="1">
                <a:blip r:embed="rId7"/>
                <a:stretch>
                  <a:fillRect/>
                </a:stretch>
              </a:blipFill>
            </p:spPr>
            <p:txBody>
              <a:bodyPr/>
              <a:lstStyle/>
              <a:p>
                <a:r>
                  <a:rPr lang="en-US">
                    <a:noFill/>
                  </a:rPr>
                  <a:t> </a:t>
                </a:r>
              </a:p>
            </p:txBody>
          </p:sp>
        </mc:Fallback>
      </mc:AlternateContent>
      <p:pic>
        <p:nvPicPr>
          <p:cNvPr id="29" name="Picture 2" descr="https://i.gyazo.com/9649b4f51448318fc66f7a026e6c01a4.png"/>
          <p:cNvPicPr>
            <a:picLocks noChangeAspect="1" noChangeArrowheads="1"/>
          </p:cNvPicPr>
          <p:nvPr/>
        </p:nvPicPr>
        <p:blipFill rotWithShape="1">
          <a:blip r:embed="rId4">
            <a:extLst>
              <a:ext uri="{28A0092B-C50C-407E-A947-70E740481C1C}">
                <a14:useLocalDpi xmlns:a14="http://schemas.microsoft.com/office/drawing/2010/main" val="0"/>
              </a:ext>
            </a:extLst>
          </a:blip>
          <a:srcRect l="36347" t="20128" r="26435" b="56397"/>
          <a:stretch/>
        </p:blipFill>
        <p:spPr bwMode="auto">
          <a:xfrm>
            <a:off x="3131841" y="4413250"/>
            <a:ext cx="4320479" cy="137956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5FB9597-64AD-426B-A4C6-2EFBBEBF9D71}"/>
                  </a:ext>
                </a:extLst>
              </p:cNvPr>
              <p:cNvSpPr/>
              <p:nvPr/>
            </p:nvSpPr>
            <p:spPr>
              <a:xfrm>
                <a:off x="5716188" y="-8058"/>
                <a:ext cx="72802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𝐿</m:t>
                          </m:r>
                        </m:e>
                        <m:sub>
                          <m:r>
                            <m:rPr>
                              <m:sty m:val="p"/>
                            </m:rPr>
                            <a:rPr lang="en-US">
                              <a:solidFill>
                                <a:srgbClr val="000000"/>
                              </a:solidFill>
                              <a:latin typeface="Cambria Math" panose="02040503050406030204" pitchFamily="18" charset="0"/>
                            </a:rPr>
                            <m:t>out</m:t>
                          </m:r>
                        </m:sub>
                      </m:sSub>
                    </m:oMath>
                  </m:oMathPara>
                </a14:m>
                <a:endParaRPr lang="en-US" dirty="0"/>
              </a:p>
            </p:txBody>
          </p:sp>
        </mc:Choice>
        <mc:Fallback xmlns="">
          <p:sp>
            <p:nvSpPr>
              <p:cNvPr id="4" name="Rectangle 3">
                <a:extLst>
                  <a:ext uri="{FF2B5EF4-FFF2-40B4-BE49-F238E27FC236}">
                    <a16:creationId xmlns:a16="http://schemas.microsoft.com/office/drawing/2014/main" id="{E5FB9597-64AD-426B-A4C6-2EFBBEBF9D71}"/>
                  </a:ext>
                </a:extLst>
              </p:cNvPr>
              <p:cNvSpPr>
                <a:spLocks noRot="1" noChangeAspect="1" noMove="1" noResize="1" noEditPoints="1" noAdjustHandles="1" noChangeArrowheads="1" noChangeShapeType="1" noTextEdit="1"/>
              </p:cNvSpPr>
              <p:nvPr/>
            </p:nvSpPr>
            <p:spPr>
              <a:xfrm>
                <a:off x="5716188" y="-8058"/>
                <a:ext cx="72802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3026B68-79DB-4382-8673-E387281829BE}"/>
                  </a:ext>
                </a:extLst>
              </p:cNvPr>
              <p:cNvSpPr/>
              <p:nvPr/>
            </p:nvSpPr>
            <p:spPr>
              <a:xfrm>
                <a:off x="6881013" y="-117475"/>
                <a:ext cx="61741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𝐿</m:t>
                          </m:r>
                        </m:e>
                        <m:sub>
                          <m:r>
                            <m:rPr>
                              <m:sty m:val="p"/>
                            </m:rPr>
                            <a:rPr lang="en-US">
                              <a:solidFill>
                                <a:srgbClr val="000000"/>
                              </a:solidFill>
                              <a:latin typeface="Cambria Math" panose="02040503050406030204" pitchFamily="18" charset="0"/>
                            </a:rPr>
                            <m:t>in</m:t>
                          </m:r>
                        </m:sub>
                      </m:sSub>
                    </m:oMath>
                  </m:oMathPara>
                </a14:m>
                <a:endParaRPr lang="en-US" dirty="0"/>
              </a:p>
            </p:txBody>
          </p:sp>
        </mc:Choice>
        <mc:Fallback xmlns="">
          <p:sp>
            <p:nvSpPr>
              <p:cNvPr id="6" name="Rectangle 5">
                <a:extLst>
                  <a:ext uri="{FF2B5EF4-FFF2-40B4-BE49-F238E27FC236}">
                    <a16:creationId xmlns:a16="http://schemas.microsoft.com/office/drawing/2014/main" id="{A3026B68-79DB-4382-8673-E387281829BE}"/>
                  </a:ext>
                </a:extLst>
              </p:cNvPr>
              <p:cNvSpPr>
                <a:spLocks noRot="1" noChangeAspect="1" noMove="1" noResize="1" noEditPoints="1" noAdjustHandles="1" noChangeArrowheads="1" noChangeShapeType="1" noTextEdit="1"/>
              </p:cNvSpPr>
              <p:nvPr/>
            </p:nvSpPr>
            <p:spPr>
              <a:xfrm>
                <a:off x="6881013" y="-117475"/>
                <a:ext cx="617412" cy="369332"/>
              </a:xfrm>
              <a:prstGeom prst="rect">
                <a:avLst/>
              </a:prstGeom>
              <a:blipFill>
                <a:blip r:embed="rId9"/>
                <a:stretch>
                  <a:fillRect b="-3333"/>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7F1A0283-2BF9-4AF5-A3BA-F479DDFD6739}"/>
              </a:ext>
            </a:extLst>
          </p:cNvPr>
          <p:cNvSpPr>
            <a:spLocks noGrp="1"/>
          </p:cNvSpPr>
          <p:nvPr>
            <p:ph type="sldNum" sz="quarter" idx="12"/>
          </p:nvPr>
        </p:nvSpPr>
        <p:spPr/>
        <p:txBody>
          <a:bodyPr/>
          <a:lstStyle/>
          <a:p>
            <a:pPr>
              <a:defRPr/>
            </a:pPr>
            <a:fld id="{81494967-73EE-4A75-A827-47B02327E019}" type="slidenum">
              <a:rPr lang="en-US" altLang="en-US" smtClean="0"/>
              <a:pPr>
                <a:defRPr/>
              </a:pPr>
              <a:t>5</a:t>
            </a:fld>
            <a:endParaRPr lang="en-US" altLang="en-US"/>
          </a:p>
        </p:txBody>
      </p:sp>
    </p:spTree>
    <p:extLst>
      <p:ext uri="{BB962C8B-B14F-4D97-AF65-F5344CB8AC3E}">
        <p14:creationId xmlns:p14="http://schemas.microsoft.com/office/powerpoint/2010/main" val="1107748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50</a:t>
            </a:fld>
            <a:endParaRPr lang="en-US" dirty="0">
              <a:solidFill>
                <a:srgbClr val="FFFFFF"/>
              </a:solidFill>
            </a:endParaRPr>
          </a:p>
        </p:txBody>
      </p:sp>
      <p:sp>
        <p:nvSpPr>
          <p:cNvPr id="4" name="Title 3"/>
          <p:cNvSpPr>
            <a:spLocks noGrp="1"/>
          </p:cNvSpPr>
          <p:nvPr>
            <p:ph type="title"/>
          </p:nvPr>
        </p:nvSpPr>
        <p:spPr/>
        <p:txBody>
          <a:bodyPr/>
          <a:lstStyle/>
          <a:p>
            <a:r>
              <a:rPr lang="en-US" dirty="0"/>
              <a:t>Image-based lighting</a:t>
            </a:r>
          </a:p>
        </p:txBody>
      </p:sp>
      <p:pic>
        <p:nvPicPr>
          <p:cNvPr id="52226" name="Picture 2"/>
          <p:cNvPicPr>
            <a:picLocks noChangeAspect="1" noChangeArrowheads="1"/>
          </p:cNvPicPr>
          <p:nvPr/>
        </p:nvPicPr>
        <p:blipFill>
          <a:blip r:embed="rId2" cstate="print"/>
          <a:srcRect/>
          <a:stretch>
            <a:fillRect/>
          </a:stretch>
        </p:blipFill>
        <p:spPr bwMode="auto">
          <a:xfrm>
            <a:off x="3583404" y="1828800"/>
            <a:ext cx="5179595" cy="4800600"/>
          </a:xfrm>
          <a:prstGeom prst="rect">
            <a:avLst/>
          </a:prstGeom>
          <a:noFill/>
          <a:ln w="9525">
            <a:noFill/>
            <a:miter lim="800000"/>
            <a:headEnd/>
            <a:tailEnd/>
          </a:ln>
        </p:spPr>
      </p:pic>
      <p:pic>
        <p:nvPicPr>
          <p:cNvPr id="52228" name="Picture 4"/>
          <p:cNvPicPr>
            <a:picLocks noChangeAspect="1" noChangeArrowheads="1"/>
          </p:cNvPicPr>
          <p:nvPr/>
        </p:nvPicPr>
        <p:blipFill>
          <a:blip r:embed="rId3" cstate="print"/>
          <a:srcRect/>
          <a:stretch>
            <a:fillRect/>
          </a:stretch>
        </p:blipFill>
        <p:spPr bwMode="auto">
          <a:xfrm>
            <a:off x="1085850" y="2228850"/>
            <a:ext cx="1428750" cy="1428750"/>
          </a:xfrm>
          <a:prstGeom prst="rect">
            <a:avLst/>
          </a:prstGeom>
          <a:noFill/>
          <a:ln w="9525">
            <a:noFill/>
            <a:miter lim="800000"/>
            <a:headEnd/>
            <a:tailEnd/>
          </a:ln>
        </p:spPr>
      </p:pic>
      <p:pic>
        <p:nvPicPr>
          <p:cNvPr id="52229" name="Picture 5"/>
          <p:cNvPicPr>
            <a:picLocks noChangeAspect="1" noChangeArrowheads="1"/>
          </p:cNvPicPr>
          <p:nvPr/>
        </p:nvPicPr>
        <p:blipFill>
          <a:blip r:embed="rId4" cstate="print"/>
          <a:srcRect/>
          <a:stretch>
            <a:fillRect/>
          </a:stretch>
        </p:blipFill>
        <p:spPr bwMode="auto">
          <a:xfrm>
            <a:off x="1543050" y="3733800"/>
            <a:ext cx="1428750" cy="1428750"/>
          </a:xfrm>
          <a:prstGeom prst="rect">
            <a:avLst/>
          </a:prstGeom>
          <a:noFill/>
          <a:ln w="9525">
            <a:noFill/>
            <a:miter lim="800000"/>
            <a:headEnd/>
            <a:tailEnd/>
          </a:ln>
        </p:spPr>
      </p:pic>
      <p:pic>
        <p:nvPicPr>
          <p:cNvPr id="52230" name="Picture 6"/>
          <p:cNvPicPr>
            <a:picLocks noChangeAspect="1" noChangeArrowheads="1"/>
          </p:cNvPicPr>
          <p:nvPr/>
        </p:nvPicPr>
        <p:blipFill>
          <a:blip r:embed="rId5" cstate="print"/>
          <a:srcRect/>
          <a:stretch>
            <a:fillRect/>
          </a:stretch>
        </p:blipFill>
        <p:spPr bwMode="auto">
          <a:xfrm>
            <a:off x="1924050" y="5257800"/>
            <a:ext cx="1428750" cy="1428750"/>
          </a:xfrm>
          <a:prstGeom prst="rect">
            <a:avLst/>
          </a:prstGeom>
          <a:noFill/>
          <a:ln w="9525">
            <a:noFill/>
            <a:miter lim="800000"/>
            <a:headEnd/>
            <a:tailEnd/>
          </a:ln>
        </p:spPr>
      </p:pic>
      <p:sp>
        <p:nvSpPr>
          <p:cNvPr id="10" name="TextBox 9"/>
          <p:cNvSpPr txBox="1"/>
          <p:nvPr/>
        </p:nvSpPr>
        <p:spPr>
          <a:xfrm>
            <a:off x="-70794" y="2554069"/>
            <a:ext cx="1213794" cy="646331"/>
          </a:xfrm>
          <a:prstGeom prst="rect">
            <a:avLst/>
          </a:prstGeom>
          <a:noFill/>
        </p:spPr>
        <p:txBody>
          <a:bodyPr wrap="none" rtlCol="0">
            <a:spAutoFit/>
          </a:bodyPr>
          <a:lstStyle/>
          <a:p>
            <a:pPr algn="r" fontAlgn="auto">
              <a:spcBef>
                <a:spcPts val="0"/>
              </a:spcBef>
              <a:spcAft>
                <a:spcPts val="0"/>
              </a:spcAft>
            </a:pPr>
            <a:r>
              <a:rPr lang="en-US" dirty="0" err="1">
                <a:latin typeface="Corbel"/>
              </a:rPr>
              <a:t>Eucaliptus</a:t>
            </a:r>
            <a:r>
              <a:rPr lang="en-US" dirty="0">
                <a:latin typeface="Corbel"/>
              </a:rPr>
              <a:t> </a:t>
            </a:r>
          </a:p>
          <a:p>
            <a:pPr algn="r" fontAlgn="auto">
              <a:spcBef>
                <a:spcPts val="0"/>
              </a:spcBef>
              <a:spcAft>
                <a:spcPts val="0"/>
              </a:spcAft>
            </a:pPr>
            <a:r>
              <a:rPr lang="en-US" dirty="0">
                <a:latin typeface="Corbel"/>
              </a:rPr>
              <a:t>grove</a:t>
            </a:r>
          </a:p>
        </p:txBody>
      </p:sp>
      <p:sp>
        <p:nvSpPr>
          <p:cNvPr id="11" name="TextBox 10"/>
          <p:cNvSpPr txBox="1"/>
          <p:nvPr/>
        </p:nvSpPr>
        <p:spPr>
          <a:xfrm>
            <a:off x="514646" y="4154269"/>
            <a:ext cx="1085554" cy="646331"/>
          </a:xfrm>
          <a:prstGeom prst="rect">
            <a:avLst/>
          </a:prstGeom>
          <a:noFill/>
        </p:spPr>
        <p:txBody>
          <a:bodyPr wrap="none" rtlCol="0">
            <a:spAutoFit/>
          </a:bodyPr>
          <a:lstStyle/>
          <a:p>
            <a:pPr algn="r" fontAlgn="auto">
              <a:spcBef>
                <a:spcPts val="0"/>
              </a:spcBef>
              <a:spcAft>
                <a:spcPts val="0"/>
              </a:spcAft>
            </a:pPr>
            <a:r>
              <a:rPr lang="en-US" dirty="0">
                <a:latin typeface="Corbel"/>
              </a:rPr>
              <a:t>Grace </a:t>
            </a:r>
          </a:p>
          <a:p>
            <a:pPr algn="r" fontAlgn="auto">
              <a:spcBef>
                <a:spcPts val="0"/>
              </a:spcBef>
              <a:spcAft>
                <a:spcPts val="0"/>
              </a:spcAft>
            </a:pPr>
            <a:r>
              <a:rPr lang="en-US" dirty="0">
                <a:latin typeface="Corbel"/>
              </a:rPr>
              <a:t>cathedral</a:t>
            </a:r>
          </a:p>
        </p:txBody>
      </p:sp>
      <p:sp>
        <p:nvSpPr>
          <p:cNvPr id="12" name="TextBox 11"/>
          <p:cNvSpPr txBox="1"/>
          <p:nvPr/>
        </p:nvSpPr>
        <p:spPr>
          <a:xfrm>
            <a:off x="1075927" y="5678269"/>
            <a:ext cx="829073" cy="646331"/>
          </a:xfrm>
          <a:prstGeom prst="rect">
            <a:avLst/>
          </a:prstGeom>
          <a:noFill/>
        </p:spPr>
        <p:txBody>
          <a:bodyPr wrap="none" rtlCol="0">
            <a:spAutoFit/>
          </a:bodyPr>
          <a:lstStyle/>
          <a:p>
            <a:pPr algn="r" fontAlgn="auto">
              <a:spcBef>
                <a:spcPts val="0"/>
              </a:spcBef>
              <a:spcAft>
                <a:spcPts val="0"/>
              </a:spcAft>
            </a:pPr>
            <a:r>
              <a:rPr lang="en-US" dirty="0">
                <a:latin typeface="Corbel"/>
              </a:rPr>
              <a:t>Uffizi </a:t>
            </a:r>
          </a:p>
          <a:p>
            <a:pPr algn="r" fontAlgn="auto">
              <a:spcBef>
                <a:spcPts val="0"/>
              </a:spcBef>
              <a:spcAft>
                <a:spcPts val="0"/>
              </a:spcAft>
            </a:pPr>
            <a:r>
              <a:rPr lang="en-US" dirty="0">
                <a:latin typeface="Corbel"/>
              </a:rPr>
              <a:t>gallery</a:t>
            </a:r>
          </a:p>
        </p:txBody>
      </p:sp>
      <p:cxnSp>
        <p:nvCxnSpPr>
          <p:cNvPr id="14" name="Straight Arrow Connector 13"/>
          <p:cNvCxnSpPr/>
          <p:nvPr/>
        </p:nvCxnSpPr>
        <p:spPr bwMode="auto">
          <a:xfrm rot="5400000">
            <a:off x="5943600" y="2971800"/>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rot="5400000" flipH="1" flipV="1">
            <a:off x="5981700" y="5676900"/>
            <a:ext cx="533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rot="10800000">
            <a:off x="7467600" y="4267200"/>
            <a:ext cx="533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a:off x="4648200" y="4267200"/>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a:off x="5181600" y="3124200"/>
            <a:ext cx="4572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rot="10800000" flipV="1">
            <a:off x="7086600" y="3276600"/>
            <a:ext cx="4572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rot="16200000" flipV="1">
            <a:off x="7162800" y="5105400"/>
            <a:ext cx="30480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flipV="1">
            <a:off x="5257800" y="5105400"/>
            <a:ext cx="38100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7527885" y="2209800"/>
            <a:ext cx="851515" cy="461665"/>
          </a:xfrm>
          <a:prstGeom prst="rect">
            <a:avLst/>
          </a:prstGeom>
          <a:noFill/>
        </p:spPr>
        <p:txBody>
          <a:bodyPr wrap="none" rtlCol="0">
            <a:spAutoFit/>
          </a:bodyPr>
          <a:lstStyle/>
          <a:p>
            <a:pPr algn="r" fontAlgn="auto">
              <a:spcBef>
                <a:spcPts val="0"/>
              </a:spcBef>
              <a:spcAft>
                <a:spcPts val="0"/>
              </a:spcAft>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Light</a:t>
            </a:r>
          </a:p>
        </p:txBody>
      </p:sp>
      <p:sp>
        <p:nvSpPr>
          <p:cNvPr id="33" name="TextBox 32"/>
          <p:cNvSpPr txBox="1"/>
          <p:nvPr/>
        </p:nvSpPr>
        <p:spPr>
          <a:xfrm>
            <a:off x="5737924" y="4038600"/>
            <a:ext cx="1043876" cy="461665"/>
          </a:xfrm>
          <a:prstGeom prst="rect">
            <a:avLst/>
          </a:prstGeom>
          <a:noFill/>
        </p:spPr>
        <p:txBody>
          <a:bodyPr wrap="none" rtlCol="0">
            <a:spAutoFit/>
          </a:bodyPr>
          <a:lstStyle/>
          <a:p>
            <a:pPr algn="r" fontAlgn="auto">
              <a:spcBef>
                <a:spcPts val="0"/>
              </a:spcBef>
              <a:spcAft>
                <a:spcPts val="0"/>
              </a:spcAft>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Object</a:t>
            </a:r>
          </a:p>
        </p:txBody>
      </p:sp>
      <p:sp>
        <p:nvSpPr>
          <p:cNvPr id="2" name="Content Placeholder 1"/>
          <p:cNvSpPr>
            <a:spLocks noGrp="1"/>
          </p:cNvSpPr>
          <p:nvPr>
            <p:ph idx="1"/>
          </p:nvPr>
        </p:nvSpPr>
        <p:spPr>
          <a:xfrm>
            <a:off x="457200" y="1196752"/>
            <a:ext cx="8229600" cy="4530725"/>
          </a:xfrm>
        </p:spPr>
        <p:txBody>
          <a:bodyPr/>
          <a:lstStyle/>
          <a:p>
            <a:r>
              <a:rPr lang="en-US" dirty="0"/>
              <a:t>Illuminating CG objects using measurements of real light (=light probes)</a:t>
            </a:r>
          </a:p>
        </p:txBody>
      </p:sp>
      <p:sp>
        <p:nvSpPr>
          <p:cNvPr id="22" name="TextovéPole 21"/>
          <p:cNvSpPr txBox="1"/>
          <p:nvPr/>
        </p:nvSpPr>
        <p:spPr>
          <a:xfrm>
            <a:off x="0" y="6488668"/>
            <a:ext cx="1719189" cy="369332"/>
          </a:xfrm>
          <a:prstGeom prst="rect">
            <a:avLst/>
          </a:prstGeom>
          <a:noFill/>
        </p:spPr>
        <p:txBody>
          <a:bodyPr wrap="none" rtlCol="0">
            <a:spAutoFit/>
          </a:bodyPr>
          <a:lstStyle/>
          <a:p>
            <a:pPr fontAlgn="auto">
              <a:spcBef>
                <a:spcPts val="0"/>
              </a:spcBef>
              <a:spcAft>
                <a:spcPts val="0"/>
              </a:spcAft>
            </a:pPr>
            <a:r>
              <a:rPr lang="en-US" dirty="0">
                <a:latin typeface="Corbel"/>
              </a:rPr>
              <a:t>© Paul </a:t>
            </a:r>
            <a:r>
              <a:rPr lang="en-US" dirty="0" err="1">
                <a:latin typeface="Corbel"/>
              </a:rPr>
              <a:t>Debevec</a:t>
            </a:r>
            <a:endParaRPr lang="en-US" dirty="0">
              <a:latin typeface="Corbel"/>
            </a:endParaRPr>
          </a:p>
        </p:txBody>
      </p:sp>
      <p:sp>
        <p:nvSpPr>
          <p:cNvPr id="5" name="Zástupný symbol pro zápatí 4"/>
          <p:cNvSpPr>
            <a:spLocks noGrp="1"/>
          </p:cNvSpPr>
          <p:nvPr>
            <p:ph type="ftr" sz="quarter" idx="11"/>
          </p:nvPr>
        </p:nvSpPr>
        <p:spPr/>
        <p:txBody>
          <a:bodyPr/>
          <a:lstStyle/>
          <a:p>
            <a:pPr>
              <a:defRPr/>
            </a:pPr>
            <a:r>
              <a:rPr lang="en-US" altLang="en-US"/>
              <a:t>Advanced 3D Graphics (NPGR010) - J. Vorba 2020, created by J. Křivánek 2015</a:t>
            </a:r>
          </a:p>
        </p:txBody>
      </p:sp>
    </p:spTree>
    <p:extLst>
      <p:ext uri="{BB962C8B-B14F-4D97-AF65-F5344CB8AC3E}">
        <p14:creationId xmlns:p14="http://schemas.microsoft.com/office/powerpoint/2010/main" val="21035670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51</a:t>
            </a:fld>
            <a:endParaRPr lang="en-US" dirty="0">
              <a:solidFill>
                <a:srgbClr val="FFFFFF"/>
              </a:solidFill>
            </a:endParaRPr>
          </a:p>
        </p:txBody>
      </p:sp>
      <p:pic>
        <p:nvPicPr>
          <p:cNvPr id="47107" name="Picture 3"/>
          <p:cNvPicPr>
            <a:picLocks noChangeAspect="1" noChangeArrowheads="1"/>
          </p:cNvPicPr>
          <p:nvPr/>
        </p:nvPicPr>
        <p:blipFill>
          <a:blip r:embed="rId3" cstate="print"/>
          <a:srcRect/>
          <a:stretch>
            <a:fillRect/>
          </a:stretch>
        </p:blipFill>
        <p:spPr bwMode="auto">
          <a:xfrm>
            <a:off x="762000" y="223837"/>
            <a:ext cx="7620000" cy="4805363"/>
          </a:xfrm>
          <a:prstGeom prst="rect">
            <a:avLst/>
          </a:prstGeom>
          <a:noFill/>
          <a:ln w="6350">
            <a:solidFill>
              <a:schemeClr val="tx1"/>
            </a:solidFill>
            <a:miter lim="800000"/>
            <a:headEnd/>
            <a:tailEnd/>
          </a:ln>
        </p:spPr>
      </p:pic>
      <p:pic>
        <p:nvPicPr>
          <p:cNvPr id="47108" name="Picture 4"/>
          <p:cNvPicPr>
            <a:picLocks noChangeAspect="1" noChangeArrowheads="1"/>
          </p:cNvPicPr>
          <p:nvPr/>
        </p:nvPicPr>
        <p:blipFill>
          <a:blip r:embed="rId4" cstate="print"/>
          <a:srcRect/>
          <a:stretch>
            <a:fillRect/>
          </a:stretch>
        </p:blipFill>
        <p:spPr bwMode="auto">
          <a:xfrm>
            <a:off x="885825" y="5181600"/>
            <a:ext cx="1552575" cy="1552575"/>
          </a:xfrm>
          <a:prstGeom prst="rect">
            <a:avLst/>
          </a:prstGeom>
          <a:noFill/>
          <a:ln w="9525">
            <a:noFill/>
            <a:miter lim="800000"/>
            <a:headEnd/>
            <a:tailEnd/>
          </a:ln>
        </p:spPr>
      </p:pic>
      <p:pic>
        <p:nvPicPr>
          <p:cNvPr id="47109" name="Picture 5"/>
          <p:cNvPicPr>
            <a:picLocks noChangeAspect="1" noChangeArrowheads="1"/>
          </p:cNvPicPr>
          <p:nvPr/>
        </p:nvPicPr>
        <p:blipFill>
          <a:blip r:embed="rId5" cstate="print"/>
          <a:srcRect/>
          <a:stretch>
            <a:fillRect/>
          </a:stretch>
        </p:blipFill>
        <p:spPr bwMode="auto">
          <a:xfrm>
            <a:off x="2825750" y="5181600"/>
            <a:ext cx="1552575" cy="1552575"/>
          </a:xfrm>
          <a:prstGeom prst="rect">
            <a:avLst/>
          </a:prstGeom>
          <a:noFill/>
          <a:ln w="9525">
            <a:noFill/>
            <a:miter lim="800000"/>
            <a:headEnd/>
            <a:tailEnd/>
          </a:ln>
        </p:spPr>
      </p:pic>
      <p:pic>
        <p:nvPicPr>
          <p:cNvPr id="47110" name="Picture 6"/>
          <p:cNvPicPr>
            <a:picLocks noChangeAspect="1" noChangeArrowheads="1"/>
          </p:cNvPicPr>
          <p:nvPr/>
        </p:nvPicPr>
        <p:blipFill>
          <a:blip r:embed="rId6" cstate="print"/>
          <a:srcRect/>
          <a:stretch>
            <a:fillRect/>
          </a:stretch>
        </p:blipFill>
        <p:spPr bwMode="auto">
          <a:xfrm>
            <a:off x="4765675" y="5181600"/>
            <a:ext cx="1552575" cy="1552575"/>
          </a:xfrm>
          <a:prstGeom prst="rect">
            <a:avLst/>
          </a:prstGeom>
          <a:noFill/>
          <a:ln w="9525">
            <a:noFill/>
            <a:miter lim="800000"/>
            <a:headEnd/>
            <a:tailEnd/>
          </a:ln>
        </p:spPr>
      </p:pic>
      <p:pic>
        <p:nvPicPr>
          <p:cNvPr id="47111" name="Picture 7"/>
          <p:cNvPicPr>
            <a:picLocks noChangeAspect="1" noChangeArrowheads="1"/>
          </p:cNvPicPr>
          <p:nvPr/>
        </p:nvPicPr>
        <p:blipFill>
          <a:blip r:embed="rId7" cstate="print"/>
          <a:srcRect/>
          <a:stretch>
            <a:fillRect/>
          </a:stretch>
        </p:blipFill>
        <p:spPr bwMode="auto">
          <a:xfrm>
            <a:off x="6705600" y="5181600"/>
            <a:ext cx="1552575" cy="1552575"/>
          </a:xfrm>
          <a:prstGeom prst="rect">
            <a:avLst/>
          </a:prstGeom>
          <a:noFill/>
          <a:ln w="9525">
            <a:noFill/>
            <a:miter lim="800000"/>
            <a:headEnd/>
            <a:tailEnd/>
          </a:ln>
        </p:spPr>
      </p:pic>
      <p:sp>
        <p:nvSpPr>
          <p:cNvPr id="12" name="TextBox 11"/>
          <p:cNvSpPr txBox="1"/>
          <p:nvPr/>
        </p:nvSpPr>
        <p:spPr>
          <a:xfrm>
            <a:off x="5715000" y="304800"/>
            <a:ext cx="2452531" cy="584775"/>
          </a:xfrm>
          <a:prstGeom prst="rect">
            <a:avLst/>
          </a:prstGeom>
          <a:noFill/>
        </p:spPr>
        <p:txBody>
          <a:bodyPr wrap="none" rtlCol="0">
            <a:spAutoFit/>
          </a:bodyPr>
          <a:lstStyle/>
          <a:p>
            <a:pPr fontAlgn="auto">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Point lighting</a:t>
            </a:r>
          </a:p>
        </p:txBody>
      </p:sp>
      <p:sp>
        <p:nvSpPr>
          <p:cNvPr id="13"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a:latin typeface="Corbel"/>
              </a:rPr>
              <a:t>© Paul</a:t>
            </a:r>
            <a:br>
              <a:rPr lang="cs-CZ" dirty="0">
                <a:latin typeface="Corbel"/>
              </a:rPr>
            </a:br>
            <a:r>
              <a:rPr lang="en-US" dirty="0" err="1">
                <a:latin typeface="Corbel"/>
              </a:rPr>
              <a:t>Debevec</a:t>
            </a:r>
            <a:endParaRPr lang="en-US" dirty="0">
              <a:latin typeface="Corbel"/>
            </a:endParaRPr>
          </a:p>
        </p:txBody>
      </p:sp>
      <p:sp>
        <p:nvSpPr>
          <p:cNvPr id="7" name="Title 6">
            <a:extLst>
              <a:ext uri="{FF2B5EF4-FFF2-40B4-BE49-F238E27FC236}">
                <a16:creationId xmlns:a16="http://schemas.microsoft.com/office/drawing/2014/main" id="{910569DB-34F7-4485-A36C-2098516D7B92}"/>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5FBDB68A-5695-4F22-A48B-61391DD8974D}"/>
              </a:ext>
            </a:extLst>
          </p:cNvPr>
          <p:cNvSpPr>
            <a:spLocks noGrp="1"/>
          </p:cNvSpPr>
          <p:nvPr>
            <p:ph type="ftr" sz="quarter" idx="11"/>
          </p:nvPr>
        </p:nvSpPr>
        <p:spPr/>
        <p:txBody>
          <a:bodyPr/>
          <a:lstStyle/>
          <a:p>
            <a:pPr>
              <a:defRPr/>
            </a:pPr>
            <a:r>
              <a:rPr lang="en-US" altLang="en-US"/>
              <a:t>Advanced 3D Graphics (NPGR010) - J. Vorba 2020, created by J. Křivánek 2015</a:t>
            </a:r>
          </a:p>
        </p:txBody>
      </p:sp>
    </p:spTree>
    <p:extLst>
      <p:ext uri="{BB962C8B-B14F-4D97-AF65-F5344CB8AC3E}">
        <p14:creationId xmlns:p14="http://schemas.microsoft.com/office/powerpoint/2010/main" val="206051507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pic>
        <p:nvPicPr>
          <p:cNvPr id="48130" name="Picture 2"/>
          <p:cNvPicPr>
            <a:picLocks noChangeAspect="1" noChangeArrowheads="1"/>
          </p:cNvPicPr>
          <p:nvPr/>
        </p:nvPicPr>
        <p:blipFill>
          <a:blip r:embed="rId2" cstate="print"/>
          <a:srcRect/>
          <a:stretch>
            <a:fillRect/>
          </a:stretch>
        </p:blipFill>
        <p:spPr bwMode="auto">
          <a:xfrm>
            <a:off x="762000" y="228600"/>
            <a:ext cx="7620000" cy="4810125"/>
          </a:xfrm>
          <a:prstGeom prst="rect">
            <a:avLst/>
          </a:prstGeom>
          <a:noFill/>
          <a:ln w="6350">
            <a:solidFill>
              <a:schemeClr val="tx1"/>
            </a:solidFill>
            <a:miter lim="800000"/>
            <a:headEnd/>
            <a:tailEnd/>
          </a:ln>
        </p:spPr>
      </p:pic>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52</a:t>
            </a:fld>
            <a:endParaRPr lang="en-US" dirty="0">
              <a:solidFill>
                <a:srgbClr val="FFFFFF"/>
              </a:solidFill>
            </a:endParaRPr>
          </a:p>
        </p:txBody>
      </p:sp>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p>
        </p:txBody>
      </p:sp>
      <p:sp>
        <p:nvSpPr>
          <p:cNvPr id="14" name="Rectangle 13"/>
          <p:cNvSpPr/>
          <p:nvPr/>
        </p:nvSpPr>
        <p:spPr bwMode="auto">
          <a:xfrm>
            <a:off x="838200"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pic>
        <p:nvPicPr>
          <p:cNvPr id="15" name="Picture 4"/>
          <p:cNvPicPr>
            <a:picLocks noChangeAspect="1" noChangeArrowheads="1"/>
          </p:cNvPicPr>
          <p:nvPr/>
        </p:nvPicPr>
        <p:blipFill>
          <a:blip r:embed="rId3" cstate="print"/>
          <a:srcRect/>
          <a:stretch>
            <a:fillRect/>
          </a:stretch>
        </p:blipFill>
        <p:spPr bwMode="auto">
          <a:xfrm>
            <a:off x="885825" y="5181600"/>
            <a:ext cx="1552575" cy="1552575"/>
          </a:xfrm>
          <a:prstGeom prst="rect">
            <a:avLst/>
          </a:prstGeom>
          <a:noFill/>
          <a:ln w="9525">
            <a:noFill/>
            <a:miter lim="800000"/>
            <a:headEnd/>
            <a:tailEnd/>
          </a:ln>
        </p:spPr>
      </p:pic>
      <p:pic>
        <p:nvPicPr>
          <p:cNvPr id="16" name="Picture 5"/>
          <p:cNvPicPr>
            <a:picLocks noChangeAspect="1" noChangeArrowheads="1"/>
          </p:cNvPicPr>
          <p:nvPr/>
        </p:nvPicPr>
        <p:blipFill>
          <a:blip r:embed="rId4" cstate="print"/>
          <a:srcRect/>
          <a:stretch>
            <a:fillRect/>
          </a:stretch>
        </p:blipFill>
        <p:spPr bwMode="auto">
          <a:xfrm>
            <a:off x="2825750" y="5181600"/>
            <a:ext cx="1552575" cy="1552575"/>
          </a:xfrm>
          <a:prstGeom prst="rect">
            <a:avLst/>
          </a:prstGeom>
          <a:noFill/>
          <a:ln w="9525">
            <a:noFill/>
            <a:miter lim="800000"/>
            <a:headEnd/>
            <a:tailEnd/>
          </a:ln>
        </p:spPr>
      </p:pic>
      <p:pic>
        <p:nvPicPr>
          <p:cNvPr id="17" name="Picture 6"/>
          <p:cNvPicPr>
            <a:picLocks noChangeAspect="1" noChangeArrowheads="1"/>
          </p:cNvPicPr>
          <p:nvPr/>
        </p:nvPicPr>
        <p:blipFill>
          <a:blip r:embed="rId5" cstate="print"/>
          <a:srcRect/>
          <a:stretch>
            <a:fillRect/>
          </a:stretch>
        </p:blipFill>
        <p:spPr bwMode="auto">
          <a:xfrm>
            <a:off x="4765675" y="5181600"/>
            <a:ext cx="1552575" cy="1552575"/>
          </a:xfrm>
          <a:prstGeom prst="rect">
            <a:avLst/>
          </a:prstGeom>
          <a:noFill/>
          <a:ln w="9525">
            <a:noFill/>
            <a:miter lim="800000"/>
            <a:headEnd/>
            <a:tailEnd/>
          </a:ln>
        </p:spPr>
      </p:pic>
      <p:pic>
        <p:nvPicPr>
          <p:cNvPr id="18" name="Picture 7"/>
          <p:cNvPicPr>
            <a:picLocks noChangeAspect="1" noChangeArrowheads="1"/>
          </p:cNvPicPr>
          <p:nvPr/>
        </p:nvPicPr>
        <p:blipFill>
          <a:blip r:embed="rId6" cstate="print"/>
          <a:srcRect/>
          <a:stretch>
            <a:fillRect/>
          </a:stretch>
        </p:blipFill>
        <p:spPr bwMode="auto">
          <a:xfrm>
            <a:off x="6705600" y="5181600"/>
            <a:ext cx="1552575" cy="1552575"/>
          </a:xfrm>
          <a:prstGeom prst="rect">
            <a:avLst/>
          </a:prstGeom>
          <a:noFill/>
          <a:ln w="9525">
            <a:noFill/>
            <a:miter lim="800000"/>
            <a:headEnd/>
            <a:tailEnd/>
          </a:ln>
        </p:spPr>
      </p:pic>
      <p:sp>
        <p:nvSpPr>
          <p:cNvPr id="20"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a:latin typeface="Corbel"/>
              </a:rPr>
              <a:t>© Paul</a:t>
            </a:r>
            <a:br>
              <a:rPr lang="cs-CZ" dirty="0">
                <a:latin typeface="Corbel"/>
              </a:rPr>
            </a:br>
            <a:r>
              <a:rPr lang="en-US" dirty="0" err="1">
                <a:latin typeface="Corbel"/>
              </a:rPr>
              <a:t>Debevec</a:t>
            </a:r>
            <a:endParaRPr lang="en-US" dirty="0">
              <a:latin typeface="Corbel"/>
            </a:endParaRPr>
          </a:p>
        </p:txBody>
      </p:sp>
      <p:sp>
        <p:nvSpPr>
          <p:cNvPr id="4" name="Zástupný symbol pro zápatí 3"/>
          <p:cNvSpPr>
            <a:spLocks noGrp="1"/>
          </p:cNvSpPr>
          <p:nvPr>
            <p:ph type="ftr" sz="quarter" idx="11"/>
          </p:nvPr>
        </p:nvSpPr>
        <p:spPr/>
        <p:txBody>
          <a:bodyPr/>
          <a:lstStyle/>
          <a:p>
            <a:pPr>
              <a:defRPr/>
            </a:pPr>
            <a:r>
              <a:rPr lang="en-US" altLang="en-US"/>
              <a:t>Advanced 3D Graphics (NPGR010) - J. Vorba 2020, created by J. Křivánek 2015</a:t>
            </a:r>
          </a:p>
        </p:txBody>
      </p:sp>
    </p:spTree>
    <p:extLst>
      <p:ext uri="{BB962C8B-B14F-4D97-AF65-F5344CB8AC3E}">
        <p14:creationId xmlns:p14="http://schemas.microsoft.com/office/powerpoint/2010/main" val="249882136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53</a:t>
            </a:fld>
            <a:endParaRPr lang="en-US" dirty="0">
              <a:solidFill>
                <a:srgbClr val="FFFFFF"/>
              </a:solidFill>
            </a:endParaRPr>
          </a:p>
        </p:txBody>
      </p:sp>
      <p:sp>
        <p:nvSpPr>
          <p:cNvPr id="14" name="Rectangle 13"/>
          <p:cNvSpPr/>
          <p:nvPr/>
        </p:nvSpPr>
        <p:spPr bwMode="auto">
          <a:xfrm>
            <a:off x="2743200"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pic>
        <p:nvPicPr>
          <p:cNvPr id="49154" name="Picture 2"/>
          <p:cNvPicPr>
            <a:picLocks noChangeAspect="1" noChangeArrowheads="1"/>
          </p:cNvPicPr>
          <p:nvPr/>
        </p:nvPicPr>
        <p:blipFill>
          <a:blip r:embed="rId2" cstate="print"/>
          <a:srcRect/>
          <a:stretch>
            <a:fillRect/>
          </a:stretch>
        </p:blipFill>
        <p:spPr bwMode="auto">
          <a:xfrm>
            <a:off x="762000" y="228600"/>
            <a:ext cx="7620000" cy="4810125"/>
          </a:xfrm>
          <a:prstGeom prst="rect">
            <a:avLst/>
          </a:prstGeom>
          <a:noFill/>
          <a:ln w="6350">
            <a:solidFill>
              <a:schemeClr val="tx1"/>
            </a:solidFill>
            <a:miter lim="800000"/>
            <a:headEnd/>
            <a:tailEnd/>
          </a:ln>
        </p:spPr>
      </p:pic>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p>
        </p:txBody>
      </p:sp>
      <p:pic>
        <p:nvPicPr>
          <p:cNvPr id="13" name="Picture 4"/>
          <p:cNvPicPr>
            <a:picLocks noChangeAspect="1" noChangeArrowheads="1"/>
          </p:cNvPicPr>
          <p:nvPr/>
        </p:nvPicPr>
        <p:blipFill>
          <a:blip r:embed="rId3" cstate="print"/>
          <a:srcRect/>
          <a:stretch>
            <a:fillRect/>
          </a:stretch>
        </p:blipFill>
        <p:spPr bwMode="auto">
          <a:xfrm>
            <a:off x="885825" y="5181600"/>
            <a:ext cx="1552575" cy="1552575"/>
          </a:xfrm>
          <a:prstGeom prst="rect">
            <a:avLst/>
          </a:prstGeom>
          <a:noFill/>
          <a:ln w="9525">
            <a:noFill/>
            <a:miter lim="800000"/>
            <a:headEnd/>
            <a:tailEnd/>
          </a:ln>
        </p:spPr>
      </p:pic>
      <p:pic>
        <p:nvPicPr>
          <p:cNvPr id="15" name="Picture 5"/>
          <p:cNvPicPr>
            <a:picLocks noChangeAspect="1" noChangeArrowheads="1"/>
          </p:cNvPicPr>
          <p:nvPr/>
        </p:nvPicPr>
        <p:blipFill>
          <a:blip r:embed="rId4" cstate="print"/>
          <a:srcRect/>
          <a:stretch>
            <a:fillRect/>
          </a:stretch>
        </p:blipFill>
        <p:spPr bwMode="auto">
          <a:xfrm>
            <a:off x="2825750" y="5181600"/>
            <a:ext cx="1552575" cy="1552575"/>
          </a:xfrm>
          <a:prstGeom prst="rect">
            <a:avLst/>
          </a:prstGeom>
          <a:noFill/>
          <a:ln w="9525">
            <a:noFill/>
            <a:miter lim="800000"/>
            <a:headEnd/>
            <a:tailEnd/>
          </a:ln>
        </p:spPr>
      </p:pic>
      <p:pic>
        <p:nvPicPr>
          <p:cNvPr id="16" name="Picture 6"/>
          <p:cNvPicPr>
            <a:picLocks noChangeAspect="1" noChangeArrowheads="1"/>
          </p:cNvPicPr>
          <p:nvPr/>
        </p:nvPicPr>
        <p:blipFill>
          <a:blip r:embed="rId5" cstate="print"/>
          <a:srcRect/>
          <a:stretch>
            <a:fillRect/>
          </a:stretch>
        </p:blipFill>
        <p:spPr bwMode="auto">
          <a:xfrm>
            <a:off x="4765675" y="5181600"/>
            <a:ext cx="1552575" cy="1552575"/>
          </a:xfrm>
          <a:prstGeom prst="rect">
            <a:avLst/>
          </a:prstGeom>
          <a:noFill/>
          <a:ln w="9525">
            <a:noFill/>
            <a:miter lim="800000"/>
            <a:headEnd/>
            <a:tailEnd/>
          </a:ln>
        </p:spPr>
      </p:pic>
      <p:pic>
        <p:nvPicPr>
          <p:cNvPr id="17" name="Picture 7"/>
          <p:cNvPicPr>
            <a:picLocks noChangeAspect="1" noChangeArrowheads="1"/>
          </p:cNvPicPr>
          <p:nvPr/>
        </p:nvPicPr>
        <p:blipFill>
          <a:blip r:embed="rId6" cstate="print"/>
          <a:srcRect/>
          <a:stretch>
            <a:fillRect/>
          </a:stretch>
        </p:blipFill>
        <p:spPr bwMode="auto">
          <a:xfrm>
            <a:off x="6705600" y="5181600"/>
            <a:ext cx="1552575" cy="1552575"/>
          </a:xfrm>
          <a:prstGeom prst="rect">
            <a:avLst/>
          </a:prstGeom>
          <a:noFill/>
          <a:ln w="9525">
            <a:noFill/>
            <a:miter lim="800000"/>
            <a:headEnd/>
            <a:tailEnd/>
          </a:ln>
        </p:spPr>
      </p:pic>
      <p:sp>
        <p:nvSpPr>
          <p:cNvPr id="19"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a:latin typeface="Corbel"/>
              </a:rPr>
              <a:t>© Paul</a:t>
            </a:r>
            <a:br>
              <a:rPr lang="cs-CZ" dirty="0">
                <a:latin typeface="Corbel"/>
              </a:rPr>
            </a:br>
            <a:r>
              <a:rPr lang="en-US" dirty="0" err="1">
                <a:latin typeface="Corbel"/>
              </a:rPr>
              <a:t>Debevec</a:t>
            </a:r>
            <a:endParaRPr lang="en-US" dirty="0">
              <a:latin typeface="Corbel"/>
            </a:endParaRPr>
          </a:p>
        </p:txBody>
      </p:sp>
      <p:sp>
        <p:nvSpPr>
          <p:cNvPr id="4" name="Zástupný symbol pro zápatí 3"/>
          <p:cNvSpPr>
            <a:spLocks noGrp="1"/>
          </p:cNvSpPr>
          <p:nvPr>
            <p:ph type="ftr" sz="quarter" idx="11"/>
          </p:nvPr>
        </p:nvSpPr>
        <p:spPr/>
        <p:txBody>
          <a:bodyPr/>
          <a:lstStyle/>
          <a:p>
            <a:pPr>
              <a:defRPr/>
            </a:pPr>
            <a:r>
              <a:rPr lang="en-US" altLang="en-US"/>
              <a:t>Advanced 3D Graphics (NPGR010) - J. Vorba 2020, created by J. Křivánek 2015</a:t>
            </a:r>
          </a:p>
        </p:txBody>
      </p:sp>
    </p:spTree>
    <p:extLst>
      <p:ext uri="{BB962C8B-B14F-4D97-AF65-F5344CB8AC3E}">
        <p14:creationId xmlns:p14="http://schemas.microsoft.com/office/powerpoint/2010/main" val="1885296269"/>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54</a:t>
            </a:fld>
            <a:endParaRPr lang="en-US" dirty="0">
              <a:solidFill>
                <a:srgbClr val="FFFFFF"/>
              </a:solidFill>
            </a:endParaRPr>
          </a:p>
        </p:txBody>
      </p:sp>
      <p:sp>
        <p:nvSpPr>
          <p:cNvPr id="14" name="Rectangle 13"/>
          <p:cNvSpPr/>
          <p:nvPr/>
        </p:nvSpPr>
        <p:spPr bwMode="auto">
          <a:xfrm>
            <a:off x="4697104"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pic>
        <p:nvPicPr>
          <p:cNvPr id="13" name="Picture 4"/>
          <p:cNvPicPr>
            <a:picLocks noChangeAspect="1" noChangeArrowheads="1"/>
          </p:cNvPicPr>
          <p:nvPr/>
        </p:nvPicPr>
        <p:blipFill>
          <a:blip r:embed="rId2" cstate="print"/>
          <a:srcRect/>
          <a:stretch>
            <a:fillRect/>
          </a:stretch>
        </p:blipFill>
        <p:spPr bwMode="auto">
          <a:xfrm>
            <a:off x="885825" y="5181600"/>
            <a:ext cx="1552575" cy="1552575"/>
          </a:xfrm>
          <a:prstGeom prst="rect">
            <a:avLst/>
          </a:prstGeom>
          <a:noFill/>
          <a:ln w="9525">
            <a:noFill/>
            <a:miter lim="800000"/>
            <a:headEnd/>
            <a:tailEnd/>
          </a:ln>
        </p:spPr>
      </p:pic>
      <p:pic>
        <p:nvPicPr>
          <p:cNvPr id="15" name="Picture 5"/>
          <p:cNvPicPr>
            <a:picLocks noChangeAspect="1" noChangeArrowheads="1"/>
          </p:cNvPicPr>
          <p:nvPr/>
        </p:nvPicPr>
        <p:blipFill>
          <a:blip r:embed="rId3" cstate="print"/>
          <a:srcRect/>
          <a:stretch>
            <a:fillRect/>
          </a:stretch>
        </p:blipFill>
        <p:spPr bwMode="auto">
          <a:xfrm>
            <a:off x="2825750" y="5181600"/>
            <a:ext cx="1552575" cy="1552575"/>
          </a:xfrm>
          <a:prstGeom prst="rect">
            <a:avLst/>
          </a:prstGeom>
          <a:noFill/>
          <a:ln w="9525">
            <a:noFill/>
            <a:miter lim="800000"/>
            <a:headEnd/>
            <a:tailEnd/>
          </a:ln>
        </p:spPr>
      </p:pic>
      <p:pic>
        <p:nvPicPr>
          <p:cNvPr id="16" name="Picture 6"/>
          <p:cNvPicPr>
            <a:picLocks noChangeAspect="1" noChangeArrowheads="1"/>
          </p:cNvPicPr>
          <p:nvPr/>
        </p:nvPicPr>
        <p:blipFill>
          <a:blip r:embed="rId4" cstate="print"/>
          <a:srcRect/>
          <a:stretch>
            <a:fillRect/>
          </a:stretch>
        </p:blipFill>
        <p:spPr bwMode="auto">
          <a:xfrm>
            <a:off x="4765675" y="5181600"/>
            <a:ext cx="1552575" cy="1552575"/>
          </a:xfrm>
          <a:prstGeom prst="rect">
            <a:avLst/>
          </a:prstGeom>
          <a:noFill/>
          <a:ln w="9525">
            <a:noFill/>
            <a:miter lim="800000"/>
            <a:headEnd/>
            <a:tailEnd/>
          </a:ln>
        </p:spPr>
      </p:pic>
      <p:pic>
        <p:nvPicPr>
          <p:cNvPr id="17" name="Picture 7"/>
          <p:cNvPicPr>
            <a:picLocks noChangeAspect="1" noChangeArrowheads="1"/>
          </p:cNvPicPr>
          <p:nvPr/>
        </p:nvPicPr>
        <p:blipFill>
          <a:blip r:embed="rId5" cstate="print"/>
          <a:srcRect/>
          <a:stretch>
            <a:fillRect/>
          </a:stretch>
        </p:blipFill>
        <p:spPr bwMode="auto">
          <a:xfrm>
            <a:off x="6705600" y="5181600"/>
            <a:ext cx="1552575" cy="1552575"/>
          </a:xfrm>
          <a:prstGeom prst="rect">
            <a:avLst/>
          </a:prstGeom>
          <a:noFill/>
          <a:ln w="9525">
            <a:noFill/>
            <a:miter lim="800000"/>
            <a:headEnd/>
            <a:tailEnd/>
          </a:ln>
        </p:spPr>
      </p:pic>
      <p:pic>
        <p:nvPicPr>
          <p:cNvPr id="50178" name="Picture 2"/>
          <p:cNvPicPr>
            <a:picLocks noChangeAspect="1" noChangeArrowheads="1"/>
          </p:cNvPicPr>
          <p:nvPr/>
        </p:nvPicPr>
        <p:blipFill>
          <a:blip r:embed="rId6" cstate="print"/>
          <a:srcRect/>
          <a:stretch>
            <a:fillRect/>
          </a:stretch>
        </p:blipFill>
        <p:spPr bwMode="auto">
          <a:xfrm>
            <a:off x="762000" y="228600"/>
            <a:ext cx="7620000" cy="4810125"/>
          </a:xfrm>
          <a:prstGeom prst="rect">
            <a:avLst/>
          </a:prstGeom>
          <a:noFill/>
          <a:ln w="6350">
            <a:solidFill>
              <a:schemeClr val="tx1"/>
            </a:solidFill>
            <a:miter lim="800000"/>
            <a:headEnd/>
            <a:tailEnd/>
          </a:ln>
        </p:spPr>
      </p:pic>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p>
        </p:txBody>
      </p:sp>
      <p:sp>
        <p:nvSpPr>
          <p:cNvPr id="19"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a:latin typeface="Corbel"/>
              </a:rPr>
              <a:t>© Paul</a:t>
            </a:r>
            <a:br>
              <a:rPr lang="cs-CZ" dirty="0">
                <a:latin typeface="Corbel"/>
              </a:rPr>
            </a:br>
            <a:r>
              <a:rPr lang="en-US" dirty="0" err="1">
                <a:latin typeface="Corbel"/>
              </a:rPr>
              <a:t>Debevec</a:t>
            </a:r>
            <a:endParaRPr lang="en-US" dirty="0">
              <a:latin typeface="Corbel"/>
            </a:endParaRPr>
          </a:p>
        </p:txBody>
      </p:sp>
      <p:sp>
        <p:nvSpPr>
          <p:cNvPr id="4" name="Zástupný symbol pro zápatí 3"/>
          <p:cNvSpPr>
            <a:spLocks noGrp="1"/>
          </p:cNvSpPr>
          <p:nvPr>
            <p:ph type="ftr" sz="quarter" idx="11"/>
          </p:nvPr>
        </p:nvSpPr>
        <p:spPr/>
        <p:txBody>
          <a:bodyPr/>
          <a:lstStyle/>
          <a:p>
            <a:pPr>
              <a:defRPr/>
            </a:pPr>
            <a:r>
              <a:rPr lang="en-US" altLang="en-US"/>
              <a:t>Advanced 3D Graphics (NPGR010) - J. Vorba 2020, created by J. Křivánek 2015</a:t>
            </a:r>
          </a:p>
        </p:txBody>
      </p:sp>
    </p:spTree>
    <p:extLst>
      <p:ext uri="{BB962C8B-B14F-4D97-AF65-F5344CB8AC3E}">
        <p14:creationId xmlns:p14="http://schemas.microsoft.com/office/powerpoint/2010/main" val="370109612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55</a:t>
            </a:fld>
            <a:endParaRPr lang="en-US" dirty="0">
              <a:solidFill>
                <a:srgbClr val="FFFFFF"/>
              </a:solidFill>
            </a:endParaRPr>
          </a:p>
        </p:txBody>
      </p:sp>
      <p:sp>
        <p:nvSpPr>
          <p:cNvPr id="14" name="Rectangle 13"/>
          <p:cNvSpPr/>
          <p:nvPr/>
        </p:nvSpPr>
        <p:spPr bwMode="auto">
          <a:xfrm>
            <a:off x="6629400"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pic>
        <p:nvPicPr>
          <p:cNvPr id="13" name="Picture 4"/>
          <p:cNvPicPr>
            <a:picLocks noChangeAspect="1" noChangeArrowheads="1"/>
          </p:cNvPicPr>
          <p:nvPr/>
        </p:nvPicPr>
        <p:blipFill>
          <a:blip r:embed="rId2" cstate="print"/>
          <a:srcRect/>
          <a:stretch>
            <a:fillRect/>
          </a:stretch>
        </p:blipFill>
        <p:spPr bwMode="auto">
          <a:xfrm>
            <a:off x="885825" y="5181600"/>
            <a:ext cx="1552575" cy="1552575"/>
          </a:xfrm>
          <a:prstGeom prst="rect">
            <a:avLst/>
          </a:prstGeom>
          <a:noFill/>
          <a:ln w="9525">
            <a:noFill/>
            <a:miter lim="800000"/>
            <a:headEnd/>
            <a:tailEnd/>
          </a:ln>
        </p:spPr>
      </p:pic>
      <p:pic>
        <p:nvPicPr>
          <p:cNvPr id="15" name="Picture 5"/>
          <p:cNvPicPr>
            <a:picLocks noChangeAspect="1" noChangeArrowheads="1"/>
          </p:cNvPicPr>
          <p:nvPr/>
        </p:nvPicPr>
        <p:blipFill>
          <a:blip r:embed="rId3" cstate="print"/>
          <a:srcRect/>
          <a:stretch>
            <a:fillRect/>
          </a:stretch>
        </p:blipFill>
        <p:spPr bwMode="auto">
          <a:xfrm>
            <a:off x="2825750" y="5181600"/>
            <a:ext cx="1552575" cy="1552575"/>
          </a:xfrm>
          <a:prstGeom prst="rect">
            <a:avLst/>
          </a:prstGeom>
          <a:noFill/>
          <a:ln w="9525">
            <a:noFill/>
            <a:miter lim="800000"/>
            <a:headEnd/>
            <a:tailEnd/>
          </a:ln>
        </p:spPr>
      </p:pic>
      <p:pic>
        <p:nvPicPr>
          <p:cNvPr id="16" name="Picture 6"/>
          <p:cNvPicPr>
            <a:picLocks noChangeAspect="1" noChangeArrowheads="1"/>
          </p:cNvPicPr>
          <p:nvPr/>
        </p:nvPicPr>
        <p:blipFill>
          <a:blip r:embed="rId4" cstate="print"/>
          <a:srcRect/>
          <a:stretch>
            <a:fillRect/>
          </a:stretch>
        </p:blipFill>
        <p:spPr bwMode="auto">
          <a:xfrm>
            <a:off x="4765675" y="5181600"/>
            <a:ext cx="1552575" cy="1552575"/>
          </a:xfrm>
          <a:prstGeom prst="rect">
            <a:avLst/>
          </a:prstGeom>
          <a:noFill/>
          <a:ln w="9525">
            <a:noFill/>
            <a:miter lim="800000"/>
            <a:headEnd/>
            <a:tailEnd/>
          </a:ln>
        </p:spPr>
      </p:pic>
      <p:pic>
        <p:nvPicPr>
          <p:cNvPr id="17" name="Picture 7"/>
          <p:cNvPicPr>
            <a:picLocks noChangeAspect="1" noChangeArrowheads="1"/>
          </p:cNvPicPr>
          <p:nvPr/>
        </p:nvPicPr>
        <p:blipFill>
          <a:blip r:embed="rId5" cstate="print"/>
          <a:srcRect/>
          <a:stretch>
            <a:fillRect/>
          </a:stretch>
        </p:blipFill>
        <p:spPr bwMode="auto">
          <a:xfrm>
            <a:off x="6705600" y="5181600"/>
            <a:ext cx="1552575" cy="1552575"/>
          </a:xfrm>
          <a:prstGeom prst="rect">
            <a:avLst/>
          </a:prstGeom>
          <a:noFill/>
          <a:ln w="9525">
            <a:noFill/>
            <a:miter lim="800000"/>
            <a:headEnd/>
            <a:tailEnd/>
          </a:ln>
        </p:spPr>
      </p:pic>
      <p:pic>
        <p:nvPicPr>
          <p:cNvPr id="51202" name="Picture 2"/>
          <p:cNvPicPr>
            <a:picLocks noChangeAspect="1" noChangeArrowheads="1"/>
          </p:cNvPicPr>
          <p:nvPr/>
        </p:nvPicPr>
        <p:blipFill>
          <a:blip r:embed="rId6" cstate="print"/>
          <a:srcRect/>
          <a:stretch>
            <a:fillRect/>
          </a:stretch>
        </p:blipFill>
        <p:spPr bwMode="auto">
          <a:xfrm>
            <a:off x="761999" y="228600"/>
            <a:ext cx="7604911" cy="4800600"/>
          </a:xfrm>
          <a:prstGeom prst="rect">
            <a:avLst/>
          </a:prstGeom>
          <a:noFill/>
          <a:ln w="6350">
            <a:solidFill>
              <a:schemeClr val="tx1"/>
            </a:solidFill>
            <a:miter lim="800000"/>
            <a:headEnd/>
            <a:tailEnd/>
          </a:ln>
        </p:spPr>
      </p:pic>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p>
        </p:txBody>
      </p:sp>
      <p:sp>
        <p:nvSpPr>
          <p:cNvPr id="19"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a:latin typeface="Corbel"/>
              </a:rPr>
              <a:t>© Paul</a:t>
            </a:r>
            <a:br>
              <a:rPr lang="cs-CZ" dirty="0">
                <a:latin typeface="Corbel"/>
              </a:rPr>
            </a:br>
            <a:r>
              <a:rPr lang="en-US" dirty="0" err="1">
                <a:latin typeface="Corbel"/>
              </a:rPr>
              <a:t>Debevec</a:t>
            </a:r>
            <a:endParaRPr lang="en-US" dirty="0">
              <a:latin typeface="Corbel"/>
            </a:endParaRPr>
          </a:p>
        </p:txBody>
      </p:sp>
      <p:sp>
        <p:nvSpPr>
          <p:cNvPr id="4" name="Zástupný symbol pro zápatí 3"/>
          <p:cNvSpPr>
            <a:spLocks noGrp="1"/>
          </p:cNvSpPr>
          <p:nvPr>
            <p:ph type="ftr" sz="quarter" idx="11"/>
          </p:nvPr>
        </p:nvSpPr>
        <p:spPr/>
        <p:txBody>
          <a:bodyPr/>
          <a:lstStyle/>
          <a:p>
            <a:pPr>
              <a:defRPr/>
            </a:pPr>
            <a:r>
              <a:rPr lang="en-US" altLang="en-US"/>
              <a:t>Advanced 3D Graphics (NPGR010) - J. Vorba 2020, created by J. Křivánek 2015</a:t>
            </a:r>
          </a:p>
        </p:txBody>
      </p:sp>
    </p:spTree>
    <p:extLst>
      <p:ext uri="{BB962C8B-B14F-4D97-AF65-F5344CB8AC3E}">
        <p14:creationId xmlns:p14="http://schemas.microsoft.com/office/powerpoint/2010/main" val="1572904430"/>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devel\rotation\probes\rnl_cross.tif"/>
          <p:cNvPicPr>
            <a:picLocks noChangeAspect="1" noChangeArrowheads="1"/>
          </p:cNvPicPr>
          <p:nvPr/>
        </p:nvPicPr>
        <p:blipFill>
          <a:blip r:embed="rId2" cstate="print"/>
          <a:srcRect/>
          <a:stretch>
            <a:fillRect/>
          </a:stretch>
        </p:blipFill>
        <p:spPr bwMode="auto">
          <a:xfrm>
            <a:off x="7308000" y="1332000"/>
            <a:ext cx="1620000" cy="2160000"/>
          </a:xfrm>
          <a:prstGeom prst="rect">
            <a:avLst/>
          </a:prstGeom>
          <a:noFill/>
        </p:spPr>
      </p:pic>
      <p:sp>
        <p:nvSpPr>
          <p:cNvPr id="4" name="Title 3"/>
          <p:cNvSpPr>
            <a:spLocks noGrp="1"/>
          </p:cNvSpPr>
          <p:nvPr>
            <p:ph type="title"/>
          </p:nvPr>
        </p:nvSpPr>
        <p:spPr/>
        <p:txBody>
          <a:bodyPr/>
          <a:lstStyle/>
          <a:p>
            <a:r>
              <a:rPr lang="en-US" dirty="0"/>
              <a:t>Mapping</a:t>
            </a:r>
          </a:p>
        </p:txBody>
      </p:sp>
      <p:pic>
        <p:nvPicPr>
          <p:cNvPr id="5" name="Picture 4"/>
          <p:cNvPicPr>
            <a:picLocks noChangeAspect="1" noChangeArrowheads="1"/>
          </p:cNvPicPr>
          <p:nvPr/>
        </p:nvPicPr>
        <p:blipFill>
          <a:blip r:embed="rId3" cstate="print"/>
          <a:srcRect/>
          <a:stretch>
            <a:fillRect/>
          </a:stretch>
        </p:blipFill>
        <p:spPr bwMode="auto">
          <a:xfrm>
            <a:off x="612000" y="1332000"/>
            <a:ext cx="2160000" cy="216000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612000" y="4032000"/>
            <a:ext cx="2160000" cy="2160000"/>
          </a:xfrm>
          <a:prstGeom prst="rect">
            <a:avLst/>
          </a:prstGeom>
          <a:noFill/>
          <a:ln w="9525">
            <a:noFill/>
            <a:miter lim="800000"/>
            <a:headEnd/>
            <a:tailEnd/>
          </a:ln>
        </p:spPr>
      </p:pic>
      <p:sp>
        <p:nvSpPr>
          <p:cNvPr id="8" name="TextBox 7"/>
          <p:cNvSpPr txBox="1"/>
          <p:nvPr/>
        </p:nvSpPr>
        <p:spPr>
          <a:xfrm rot="16200000">
            <a:off x="-729734" y="2253734"/>
            <a:ext cx="2133600" cy="369332"/>
          </a:xfrm>
          <a:prstGeom prst="rect">
            <a:avLst/>
          </a:prstGeom>
          <a:noFill/>
        </p:spPr>
        <p:txBody>
          <a:bodyPr wrap="square" rtlCol="0">
            <a:spAutoFit/>
          </a:bodyPr>
          <a:lstStyle/>
          <a:p>
            <a:pPr algn="ctr" fontAlgn="auto">
              <a:spcBef>
                <a:spcPts val="0"/>
              </a:spcBef>
              <a:spcAft>
                <a:spcPts val="0"/>
              </a:spcAft>
            </a:pPr>
            <a:r>
              <a:rPr lang="en-US" dirty="0" err="1">
                <a:latin typeface="Corbel"/>
              </a:rPr>
              <a:t>Eucaliptus</a:t>
            </a:r>
            <a:r>
              <a:rPr lang="en-US" dirty="0">
                <a:latin typeface="Corbel"/>
              </a:rPr>
              <a:t>  grove</a:t>
            </a:r>
          </a:p>
        </p:txBody>
      </p:sp>
      <p:sp>
        <p:nvSpPr>
          <p:cNvPr id="9" name="TextBox 8"/>
          <p:cNvSpPr txBox="1"/>
          <p:nvPr/>
        </p:nvSpPr>
        <p:spPr>
          <a:xfrm rot="16200000">
            <a:off x="-509480" y="4912388"/>
            <a:ext cx="1693092" cy="369332"/>
          </a:xfrm>
          <a:prstGeom prst="rect">
            <a:avLst/>
          </a:prstGeom>
          <a:noFill/>
        </p:spPr>
        <p:txBody>
          <a:bodyPr wrap="none" rtlCol="0">
            <a:spAutoFit/>
          </a:bodyPr>
          <a:lstStyle/>
          <a:p>
            <a:pPr algn="r" fontAlgn="auto">
              <a:spcBef>
                <a:spcPts val="0"/>
              </a:spcBef>
              <a:spcAft>
                <a:spcPts val="0"/>
              </a:spcAft>
            </a:pPr>
            <a:r>
              <a:rPr lang="en-US" dirty="0">
                <a:latin typeface="Corbel"/>
              </a:rPr>
              <a:t>Grace cathedral</a:t>
            </a:r>
          </a:p>
        </p:txBody>
      </p:sp>
      <p:pic>
        <p:nvPicPr>
          <p:cNvPr id="1026" name="Picture 2" descr="C:\devel\rotation\probes\grace-ll.exr.jpg"/>
          <p:cNvPicPr>
            <a:picLocks noChangeAspect="1" noChangeArrowheads="1"/>
          </p:cNvPicPr>
          <p:nvPr/>
        </p:nvPicPr>
        <p:blipFill>
          <a:blip r:embed="rId5" cstate="print"/>
          <a:srcRect/>
          <a:stretch>
            <a:fillRect/>
          </a:stretch>
        </p:blipFill>
        <p:spPr bwMode="auto">
          <a:xfrm>
            <a:off x="2880000" y="4032000"/>
            <a:ext cx="4319998" cy="2160000"/>
          </a:xfrm>
          <a:prstGeom prst="rect">
            <a:avLst/>
          </a:prstGeom>
          <a:noFill/>
        </p:spPr>
      </p:pic>
      <p:pic>
        <p:nvPicPr>
          <p:cNvPr id="1030" name="Picture 6" descr="C:\devel\rotation\probes\rnl-ll.exr.jpg"/>
          <p:cNvPicPr>
            <a:picLocks noChangeAspect="1" noChangeArrowheads="1"/>
          </p:cNvPicPr>
          <p:nvPr/>
        </p:nvPicPr>
        <p:blipFill>
          <a:blip r:embed="rId6" cstate="print"/>
          <a:srcRect/>
          <a:stretch>
            <a:fillRect/>
          </a:stretch>
        </p:blipFill>
        <p:spPr bwMode="auto">
          <a:xfrm>
            <a:off x="2880000" y="1332000"/>
            <a:ext cx="4320000" cy="2160000"/>
          </a:xfrm>
          <a:prstGeom prst="rect">
            <a:avLst/>
          </a:prstGeom>
          <a:noFill/>
        </p:spPr>
      </p:pic>
      <p:pic>
        <p:nvPicPr>
          <p:cNvPr id="1032" name="Picture 8" descr="C:\devel\rotation\probes\grace_cross.tif"/>
          <p:cNvPicPr>
            <a:picLocks noChangeAspect="1" noChangeArrowheads="1"/>
          </p:cNvPicPr>
          <p:nvPr/>
        </p:nvPicPr>
        <p:blipFill>
          <a:blip r:embed="rId7" cstate="print"/>
          <a:srcRect/>
          <a:stretch>
            <a:fillRect/>
          </a:stretch>
        </p:blipFill>
        <p:spPr bwMode="auto">
          <a:xfrm>
            <a:off x="7308000" y="4032000"/>
            <a:ext cx="1620000" cy="2160000"/>
          </a:xfrm>
          <a:prstGeom prst="rect">
            <a:avLst/>
          </a:prstGeom>
          <a:noFill/>
        </p:spPr>
      </p:pic>
      <p:sp>
        <p:nvSpPr>
          <p:cNvPr id="11" name="TextBox 10"/>
          <p:cNvSpPr txBox="1"/>
          <p:nvPr/>
        </p:nvSpPr>
        <p:spPr>
          <a:xfrm>
            <a:off x="592336" y="6412468"/>
            <a:ext cx="2052293" cy="369332"/>
          </a:xfrm>
          <a:prstGeom prst="rect">
            <a:avLst/>
          </a:prstGeom>
          <a:noFill/>
        </p:spPr>
        <p:txBody>
          <a:bodyPr wrap="none" rtlCol="0">
            <a:spAutoFit/>
          </a:bodyPr>
          <a:lstStyle/>
          <a:p>
            <a:pPr algn="r" fontAlgn="auto">
              <a:spcBef>
                <a:spcPts val="0"/>
              </a:spcBef>
              <a:spcAft>
                <a:spcPts val="0"/>
              </a:spcAft>
            </a:pPr>
            <a:r>
              <a:rPr lang="en-US" dirty="0" err="1">
                <a:latin typeface="Corbel"/>
              </a:rPr>
              <a:t>Debevec’s</a:t>
            </a:r>
            <a:r>
              <a:rPr lang="en-US" dirty="0">
                <a:latin typeface="Corbel"/>
              </a:rPr>
              <a:t> spherical</a:t>
            </a:r>
          </a:p>
        </p:txBody>
      </p:sp>
      <p:sp>
        <p:nvSpPr>
          <p:cNvPr id="12" name="TextBox 11"/>
          <p:cNvSpPr txBox="1"/>
          <p:nvPr/>
        </p:nvSpPr>
        <p:spPr>
          <a:xfrm>
            <a:off x="2756848" y="6412468"/>
            <a:ext cx="4490332" cy="369332"/>
          </a:xfrm>
          <a:prstGeom prst="rect">
            <a:avLst/>
          </a:prstGeom>
          <a:noFill/>
        </p:spPr>
        <p:txBody>
          <a:bodyPr wrap="none" rtlCol="0">
            <a:spAutoFit/>
          </a:bodyPr>
          <a:lstStyle/>
          <a:p>
            <a:pPr algn="r" fontAlgn="auto">
              <a:spcBef>
                <a:spcPts val="0"/>
              </a:spcBef>
              <a:spcAft>
                <a:spcPts val="0"/>
              </a:spcAft>
            </a:pPr>
            <a:r>
              <a:rPr lang="en-US" dirty="0">
                <a:latin typeface="Corbel"/>
              </a:rPr>
              <a:t>“Latitude – longitude” (spherical coordinates)</a:t>
            </a:r>
          </a:p>
        </p:txBody>
      </p:sp>
      <p:sp>
        <p:nvSpPr>
          <p:cNvPr id="13" name="TextBox 12"/>
          <p:cNvSpPr txBox="1"/>
          <p:nvPr/>
        </p:nvSpPr>
        <p:spPr>
          <a:xfrm>
            <a:off x="7506624" y="6400800"/>
            <a:ext cx="1152880" cy="369332"/>
          </a:xfrm>
          <a:prstGeom prst="rect">
            <a:avLst/>
          </a:prstGeom>
          <a:noFill/>
        </p:spPr>
        <p:txBody>
          <a:bodyPr wrap="none" rtlCol="0">
            <a:spAutoFit/>
          </a:bodyPr>
          <a:lstStyle/>
          <a:p>
            <a:pPr algn="r" fontAlgn="auto">
              <a:spcBef>
                <a:spcPts val="0"/>
              </a:spcBef>
              <a:spcAft>
                <a:spcPts val="0"/>
              </a:spcAft>
            </a:pPr>
            <a:r>
              <a:rPr lang="en-US" dirty="0">
                <a:latin typeface="Corbel"/>
              </a:rPr>
              <a:t>Cube map</a:t>
            </a:r>
          </a:p>
        </p:txBody>
      </p:sp>
      <p:sp>
        <p:nvSpPr>
          <p:cNvPr id="2" name="Footer Placeholder 1">
            <a:extLst>
              <a:ext uri="{FF2B5EF4-FFF2-40B4-BE49-F238E27FC236}">
                <a16:creationId xmlns:a16="http://schemas.microsoft.com/office/drawing/2014/main" id="{3027D8C8-3D1C-4BD9-ADE2-281706FB1F5D}"/>
              </a:ext>
            </a:extLst>
          </p:cNvPr>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3" name="Slide Number Placeholder 2">
            <a:extLst>
              <a:ext uri="{FF2B5EF4-FFF2-40B4-BE49-F238E27FC236}">
                <a16:creationId xmlns:a16="http://schemas.microsoft.com/office/drawing/2014/main" id="{2CD268B0-F730-424B-AC5F-1A8E3177E9D6}"/>
              </a:ext>
            </a:extLst>
          </p:cNvPr>
          <p:cNvSpPr>
            <a:spLocks noGrp="1"/>
          </p:cNvSpPr>
          <p:nvPr>
            <p:ph type="sldNum" sz="quarter" idx="12"/>
          </p:nvPr>
        </p:nvSpPr>
        <p:spPr/>
        <p:txBody>
          <a:bodyPr/>
          <a:lstStyle/>
          <a:p>
            <a:pPr>
              <a:defRPr/>
            </a:pPr>
            <a:fld id="{81494967-73EE-4A75-A827-47B02327E019}" type="slidenum">
              <a:rPr lang="en-US" altLang="en-US" smtClean="0"/>
              <a:pPr>
                <a:defRPr/>
              </a:pPr>
              <a:t>56</a:t>
            </a:fld>
            <a:endParaRPr lang="en-US" altLang="en-US"/>
          </a:p>
        </p:txBody>
      </p:sp>
    </p:spTree>
    <p:extLst>
      <p:ext uri="{BB962C8B-B14F-4D97-AF65-F5344CB8AC3E}">
        <p14:creationId xmlns:p14="http://schemas.microsoft.com/office/powerpoint/2010/main" val="31031549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756848" y="6412468"/>
            <a:ext cx="4490332" cy="369332"/>
          </a:xfrm>
          <a:prstGeom prst="rect">
            <a:avLst/>
          </a:prstGeom>
          <a:noFill/>
        </p:spPr>
        <p:txBody>
          <a:bodyPr wrap="none" rtlCol="0">
            <a:spAutoFit/>
          </a:bodyPr>
          <a:lstStyle/>
          <a:p>
            <a:pPr algn="r" fontAlgn="auto">
              <a:spcBef>
                <a:spcPts val="0"/>
              </a:spcBef>
              <a:spcAft>
                <a:spcPts val="0"/>
              </a:spcAft>
            </a:pPr>
            <a:r>
              <a:rPr lang="en-US" dirty="0">
                <a:latin typeface="Corbel"/>
              </a:rPr>
              <a:t>“Latitude – longitude” (spherical coordinates)</a:t>
            </a:r>
          </a:p>
        </p:txBody>
      </p:sp>
      <p:pic>
        <p:nvPicPr>
          <p:cNvPr id="1035" name="Picture 11" descr="C:\devel\rotation\probes\uffizi_cross.tif"/>
          <p:cNvPicPr>
            <a:picLocks noChangeAspect="1" noChangeArrowheads="1"/>
          </p:cNvPicPr>
          <p:nvPr/>
        </p:nvPicPr>
        <p:blipFill>
          <a:blip r:embed="rId2" cstate="print"/>
          <a:srcRect/>
          <a:stretch>
            <a:fillRect/>
          </a:stretch>
        </p:blipFill>
        <p:spPr bwMode="auto">
          <a:xfrm>
            <a:off x="7308000" y="1332000"/>
            <a:ext cx="1620000" cy="2160000"/>
          </a:xfrm>
          <a:prstGeom prst="rect">
            <a:avLst/>
          </a:prstGeom>
          <a:noFill/>
        </p:spPr>
      </p:pic>
      <p:sp>
        <p:nvSpPr>
          <p:cNvPr id="4" name="Title 3"/>
          <p:cNvSpPr>
            <a:spLocks noGrp="1"/>
          </p:cNvSpPr>
          <p:nvPr>
            <p:ph type="title"/>
          </p:nvPr>
        </p:nvSpPr>
        <p:spPr/>
        <p:txBody>
          <a:bodyPr/>
          <a:lstStyle/>
          <a:p>
            <a:r>
              <a:rPr lang="en-US" dirty="0"/>
              <a:t>Mapping</a:t>
            </a:r>
          </a:p>
        </p:txBody>
      </p:sp>
      <p:sp>
        <p:nvSpPr>
          <p:cNvPr id="10" name="TextBox 9"/>
          <p:cNvSpPr txBox="1"/>
          <p:nvPr/>
        </p:nvSpPr>
        <p:spPr>
          <a:xfrm rot="16200000">
            <a:off x="-379637" y="2284637"/>
            <a:ext cx="1433406" cy="369332"/>
          </a:xfrm>
          <a:prstGeom prst="rect">
            <a:avLst/>
          </a:prstGeom>
          <a:noFill/>
        </p:spPr>
        <p:txBody>
          <a:bodyPr wrap="none" rtlCol="0">
            <a:spAutoFit/>
          </a:bodyPr>
          <a:lstStyle/>
          <a:p>
            <a:pPr algn="r" fontAlgn="auto">
              <a:spcBef>
                <a:spcPts val="0"/>
              </a:spcBef>
              <a:spcAft>
                <a:spcPts val="0"/>
              </a:spcAft>
            </a:pPr>
            <a:r>
              <a:rPr lang="en-US" dirty="0">
                <a:latin typeface="Corbel"/>
              </a:rPr>
              <a:t>Uffizi  gallery</a:t>
            </a:r>
          </a:p>
        </p:txBody>
      </p:sp>
      <p:sp>
        <p:nvSpPr>
          <p:cNvPr id="14" name="TextBox 13"/>
          <p:cNvSpPr txBox="1"/>
          <p:nvPr/>
        </p:nvSpPr>
        <p:spPr>
          <a:xfrm rot="16200000">
            <a:off x="-725371" y="4992572"/>
            <a:ext cx="2124877" cy="369332"/>
          </a:xfrm>
          <a:prstGeom prst="rect">
            <a:avLst/>
          </a:prstGeom>
          <a:noFill/>
        </p:spPr>
        <p:txBody>
          <a:bodyPr wrap="none" rtlCol="0">
            <a:spAutoFit/>
          </a:bodyPr>
          <a:lstStyle/>
          <a:p>
            <a:pPr algn="r" fontAlgn="auto">
              <a:spcBef>
                <a:spcPts val="0"/>
              </a:spcBef>
              <a:spcAft>
                <a:spcPts val="0"/>
              </a:spcAft>
            </a:pPr>
            <a:r>
              <a:rPr lang="en-US" dirty="0">
                <a:latin typeface="Corbel"/>
              </a:rPr>
              <a:t>St. Peter’s Cathedral</a:t>
            </a:r>
          </a:p>
        </p:txBody>
      </p:sp>
      <p:pic>
        <p:nvPicPr>
          <p:cNvPr id="1034" name="Picture 10" descr="C:\devel\rotation\probes\stpeters_cross.tif"/>
          <p:cNvPicPr>
            <a:picLocks noChangeAspect="1" noChangeArrowheads="1"/>
          </p:cNvPicPr>
          <p:nvPr/>
        </p:nvPicPr>
        <p:blipFill>
          <a:blip r:embed="rId3" cstate="print"/>
          <a:srcRect/>
          <a:stretch>
            <a:fillRect/>
          </a:stretch>
        </p:blipFill>
        <p:spPr bwMode="auto">
          <a:xfrm>
            <a:off x="7308000" y="4032000"/>
            <a:ext cx="1619999" cy="2160000"/>
          </a:xfrm>
          <a:prstGeom prst="rect">
            <a:avLst/>
          </a:prstGeom>
          <a:noFill/>
        </p:spPr>
      </p:pic>
      <p:pic>
        <p:nvPicPr>
          <p:cNvPr id="20" name="Picture 4" descr="C:\devel\rotation\probes\stpeters.exr.jpg"/>
          <p:cNvPicPr>
            <a:picLocks noChangeAspect="1" noChangeArrowheads="1"/>
          </p:cNvPicPr>
          <p:nvPr/>
        </p:nvPicPr>
        <p:blipFill>
          <a:blip r:embed="rId4" cstate="print"/>
          <a:srcRect/>
          <a:stretch>
            <a:fillRect/>
          </a:stretch>
        </p:blipFill>
        <p:spPr bwMode="auto">
          <a:xfrm>
            <a:off x="612000" y="4032000"/>
            <a:ext cx="2160000" cy="2160000"/>
          </a:xfrm>
          <a:prstGeom prst="rect">
            <a:avLst/>
          </a:prstGeom>
          <a:noFill/>
        </p:spPr>
      </p:pic>
      <p:pic>
        <p:nvPicPr>
          <p:cNvPr id="21" name="Picture 20"/>
          <p:cNvPicPr>
            <a:picLocks noChangeAspect="1" noChangeArrowheads="1"/>
          </p:cNvPicPr>
          <p:nvPr/>
        </p:nvPicPr>
        <p:blipFill>
          <a:blip r:embed="rId5" cstate="print"/>
          <a:srcRect/>
          <a:stretch>
            <a:fillRect/>
          </a:stretch>
        </p:blipFill>
        <p:spPr bwMode="auto">
          <a:xfrm>
            <a:off x="612000" y="1332000"/>
            <a:ext cx="2160000" cy="2160000"/>
          </a:xfrm>
          <a:prstGeom prst="rect">
            <a:avLst/>
          </a:prstGeom>
          <a:noFill/>
          <a:ln w="9525">
            <a:noFill/>
            <a:miter lim="800000"/>
            <a:headEnd/>
            <a:tailEnd/>
          </a:ln>
        </p:spPr>
      </p:pic>
      <p:pic>
        <p:nvPicPr>
          <p:cNvPr id="22" name="Picture 3" descr="C:\devel\rotation\probes\stpeters-ll.exr.jpg"/>
          <p:cNvPicPr>
            <a:picLocks noChangeAspect="1" noChangeArrowheads="1"/>
          </p:cNvPicPr>
          <p:nvPr/>
        </p:nvPicPr>
        <p:blipFill>
          <a:blip r:embed="rId6" cstate="print"/>
          <a:srcRect/>
          <a:stretch>
            <a:fillRect/>
          </a:stretch>
        </p:blipFill>
        <p:spPr bwMode="auto">
          <a:xfrm>
            <a:off x="2880000" y="4032000"/>
            <a:ext cx="4320000" cy="2160000"/>
          </a:xfrm>
          <a:prstGeom prst="rect">
            <a:avLst/>
          </a:prstGeom>
          <a:noFill/>
        </p:spPr>
      </p:pic>
      <p:pic>
        <p:nvPicPr>
          <p:cNvPr id="23" name="Picture 5" descr="C:\devel\rotation\probes\uffizi-ll.exr.jpg"/>
          <p:cNvPicPr>
            <a:picLocks noChangeAspect="1" noChangeArrowheads="1"/>
          </p:cNvPicPr>
          <p:nvPr/>
        </p:nvPicPr>
        <p:blipFill>
          <a:blip r:embed="rId7" cstate="print"/>
          <a:srcRect/>
          <a:stretch>
            <a:fillRect/>
          </a:stretch>
        </p:blipFill>
        <p:spPr bwMode="auto">
          <a:xfrm>
            <a:off x="2880000" y="1332000"/>
            <a:ext cx="4320000" cy="2160000"/>
          </a:xfrm>
          <a:prstGeom prst="rect">
            <a:avLst/>
          </a:prstGeom>
          <a:noFill/>
        </p:spPr>
      </p:pic>
      <p:sp>
        <p:nvSpPr>
          <p:cNvPr id="12" name="TextBox 11"/>
          <p:cNvSpPr txBox="1"/>
          <p:nvPr/>
        </p:nvSpPr>
        <p:spPr>
          <a:xfrm>
            <a:off x="592336" y="6412468"/>
            <a:ext cx="2052293" cy="369332"/>
          </a:xfrm>
          <a:prstGeom prst="rect">
            <a:avLst/>
          </a:prstGeom>
          <a:noFill/>
        </p:spPr>
        <p:txBody>
          <a:bodyPr wrap="none" rtlCol="0">
            <a:spAutoFit/>
          </a:bodyPr>
          <a:lstStyle/>
          <a:p>
            <a:pPr algn="r" fontAlgn="auto">
              <a:spcBef>
                <a:spcPts val="0"/>
              </a:spcBef>
              <a:spcAft>
                <a:spcPts val="0"/>
              </a:spcAft>
            </a:pPr>
            <a:r>
              <a:rPr lang="en-US" dirty="0" err="1">
                <a:latin typeface="Corbel"/>
              </a:rPr>
              <a:t>Debevec’s</a:t>
            </a:r>
            <a:r>
              <a:rPr lang="en-US" dirty="0">
                <a:latin typeface="Corbel"/>
              </a:rPr>
              <a:t> spherical</a:t>
            </a:r>
          </a:p>
        </p:txBody>
      </p:sp>
      <p:sp>
        <p:nvSpPr>
          <p:cNvPr id="15" name="TextBox 14"/>
          <p:cNvSpPr txBox="1"/>
          <p:nvPr/>
        </p:nvSpPr>
        <p:spPr>
          <a:xfrm>
            <a:off x="7506624" y="6400800"/>
            <a:ext cx="1152880" cy="369332"/>
          </a:xfrm>
          <a:prstGeom prst="rect">
            <a:avLst/>
          </a:prstGeom>
          <a:noFill/>
        </p:spPr>
        <p:txBody>
          <a:bodyPr wrap="none" rtlCol="0">
            <a:spAutoFit/>
          </a:bodyPr>
          <a:lstStyle/>
          <a:p>
            <a:pPr algn="r" fontAlgn="auto">
              <a:spcBef>
                <a:spcPts val="0"/>
              </a:spcBef>
              <a:spcAft>
                <a:spcPts val="0"/>
              </a:spcAft>
            </a:pPr>
            <a:r>
              <a:rPr lang="en-US" dirty="0">
                <a:latin typeface="Corbel"/>
              </a:rPr>
              <a:t>Cube map</a:t>
            </a:r>
          </a:p>
        </p:txBody>
      </p:sp>
      <p:sp>
        <p:nvSpPr>
          <p:cNvPr id="2" name="Footer Placeholder 1">
            <a:extLst>
              <a:ext uri="{FF2B5EF4-FFF2-40B4-BE49-F238E27FC236}">
                <a16:creationId xmlns:a16="http://schemas.microsoft.com/office/drawing/2014/main" id="{DE114357-C781-4E0C-9A45-889DA077E27E}"/>
              </a:ext>
            </a:extLst>
          </p:cNvPr>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3" name="Slide Number Placeholder 2">
            <a:extLst>
              <a:ext uri="{FF2B5EF4-FFF2-40B4-BE49-F238E27FC236}">
                <a16:creationId xmlns:a16="http://schemas.microsoft.com/office/drawing/2014/main" id="{73145507-FBF7-4C29-A49F-1C00202511B9}"/>
              </a:ext>
            </a:extLst>
          </p:cNvPr>
          <p:cNvSpPr>
            <a:spLocks noGrp="1"/>
          </p:cNvSpPr>
          <p:nvPr>
            <p:ph type="sldNum" sz="quarter" idx="12"/>
          </p:nvPr>
        </p:nvSpPr>
        <p:spPr/>
        <p:txBody>
          <a:bodyPr/>
          <a:lstStyle/>
          <a:p>
            <a:pPr>
              <a:defRPr/>
            </a:pPr>
            <a:fld id="{81494967-73EE-4A75-A827-47B02327E019}" type="slidenum">
              <a:rPr lang="en-US" altLang="en-US" smtClean="0"/>
              <a:pPr>
                <a:defRPr/>
              </a:pPr>
              <a:t>57</a:t>
            </a:fld>
            <a:endParaRPr lang="en-US" altLang="en-US"/>
          </a:p>
        </p:txBody>
      </p:sp>
    </p:spTree>
    <p:extLst>
      <p:ext uri="{BB962C8B-B14F-4D97-AF65-F5344CB8AC3E}">
        <p14:creationId xmlns:p14="http://schemas.microsoft.com/office/powerpoint/2010/main" val="35428422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Mapping from direction in Cartesian </a:t>
            </a:r>
            <a:br>
              <a:rPr lang="en-US" dirty="0"/>
            </a:br>
            <a:r>
              <a:rPr lang="en-US" dirty="0"/>
              <a:t>coordinates to image UV. </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58</a:t>
            </a:fld>
            <a:endParaRPr lang="en-US" dirty="0">
              <a:solidFill>
                <a:srgbClr val="FFFFFF"/>
              </a:solidFill>
            </a:endParaRPr>
          </a:p>
        </p:txBody>
      </p:sp>
      <p:sp>
        <p:nvSpPr>
          <p:cNvPr id="4" name="Title 3"/>
          <p:cNvSpPr>
            <a:spLocks noGrp="1"/>
          </p:cNvSpPr>
          <p:nvPr>
            <p:ph type="title"/>
          </p:nvPr>
        </p:nvSpPr>
        <p:spPr>
          <a:xfrm>
            <a:off x="457200" y="259152"/>
            <a:ext cx="8229600" cy="1139825"/>
          </a:xfrm>
        </p:spPr>
        <p:txBody>
          <a:bodyPr/>
          <a:lstStyle/>
          <a:p>
            <a:r>
              <a:rPr lang="en-US" dirty="0" err="1"/>
              <a:t>Debevec’s</a:t>
            </a:r>
            <a:r>
              <a:rPr lang="en-US"/>
              <a:t> spherical mapping</a:t>
            </a:r>
            <a:endParaRPr lang="en-US" dirty="0"/>
          </a:p>
        </p:txBody>
      </p:sp>
      <p:pic>
        <p:nvPicPr>
          <p:cNvPr id="5" name="Picture 4" descr="C:\devel\rotation\probes\stpeters.exr.jpg"/>
          <p:cNvPicPr>
            <a:picLocks noChangeAspect="1" noChangeArrowheads="1"/>
          </p:cNvPicPr>
          <p:nvPr/>
        </p:nvPicPr>
        <p:blipFill>
          <a:blip r:embed="rId2" cstate="print"/>
          <a:srcRect/>
          <a:stretch>
            <a:fillRect/>
          </a:stretch>
        </p:blipFill>
        <p:spPr bwMode="auto">
          <a:xfrm>
            <a:off x="6400800" y="1676400"/>
            <a:ext cx="2230200" cy="2230200"/>
          </a:xfrm>
          <a:prstGeom prst="rect">
            <a:avLst/>
          </a:prstGeom>
          <a:noFill/>
        </p:spPr>
      </p:pic>
      <p:sp>
        <p:nvSpPr>
          <p:cNvPr id="7" name="Rectangle 6"/>
          <p:cNvSpPr/>
          <p:nvPr/>
        </p:nvSpPr>
        <p:spPr>
          <a:xfrm>
            <a:off x="914400" y="2444695"/>
            <a:ext cx="4572000" cy="1200329"/>
          </a:xfrm>
          <a:prstGeom prst="rect">
            <a:avLst/>
          </a:prstGeom>
          <a:ln>
            <a:solidFill>
              <a:schemeClr val="bg2">
                <a:lumMod val="60000"/>
                <a:lumOff val="40000"/>
              </a:schemeClr>
            </a:solidFill>
          </a:ln>
        </p:spPr>
        <p:txBody>
          <a:bodyPr>
            <a:spAutoFit/>
          </a:bodyPr>
          <a:lstStyle/>
          <a:p>
            <a:pPr fontAlgn="auto">
              <a:spcBef>
                <a:spcPts val="0"/>
              </a:spcBef>
              <a:spcAft>
                <a:spcPts val="0"/>
              </a:spcAft>
            </a:pPr>
            <a:r>
              <a:rPr lang="en-US" dirty="0">
                <a:latin typeface="Corbel"/>
              </a:rPr>
              <a:t>float d = </a:t>
            </a:r>
            <a:r>
              <a:rPr lang="en-US" dirty="0" err="1">
                <a:latin typeface="Corbel"/>
              </a:rPr>
              <a:t>sqrt</a:t>
            </a:r>
            <a:r>
              <a:rPr lang="en-US" dirty="0">
                <a:latin typeface="Corbel"/>
              </a:rPr>
              <a:t>(</a:t>
            </a:r>
            <a:r>
              <a:rPr lang="en-US" dirty="0" err="1">
                <a:latin typeface="Corbel"/>
              </a:rPr>
              <a:t>dir.x</a:t>
            </a:r>
            <a:r>
              <a:rPr lang="en-US" dirty="0">
                <a:latin typeface="Corbel"/>
              </a:rPr>
              <a:t>*</a:t>
            </a:r>
            <a:r>
              <a:rPr lang="en-US" dirty="0" err="1">
                <a:latin typeface="Corbel"/>
              </a:rPr>
              <a:t>dir.x</a:t>
            </a:r>
            <a:r>
              <a:rPr lang="en-US" dirty="0">
                <a:latin typeface="Corbel"/>
              </a:rPr>
              <a:t> + </a:t>
            </a:r>
            <a:r>
              <a:rPr lang="en-US" dirty="0" err="1">
                <a:latin typeface="Corbel"/>
              </a:rPr>
              <a:t>dir.y</a:t>
            </a:r>
            <a:r>
              <a:rPr lang="en-US" dirty="0">
                <a:latin typeface="Corbel"/>
              </a:rPr>
              <a:t>*</a:t>
            </a:r>
            <a:r>
              <a:rPr lang="en-US" dirty="0" err="1">
                <a:latin typeface="Corbel"/>
              </a:rPr>
              <a:t>dir.y</a:t>
            </a:r>
            <a:r>
              <a:rPr lang="en-US" dirty="0">
                <a:latin typeface="Corbel"/>
              </a:rPr>
              <a:t>);</a:t>
            </a:r>
            <a:br>
              <a:rPr lang="en-US" dirty="0">
                <a:latin typeface="Corbel"/>
              </a:rPr>
            </a:br>
            <a:r>
              <a:rPr lang="en-US" dirty="0">
                <a:latin typeface="Corbel"/>
              </a:rPr>
              <a:t>float r = d&gt;0 ? 0.159154943*</a:t>
            </a:r>
            <a:r>
              <a:rPr lang="en-US" dirty="0" err="1">
                <a:latin typeface="Corbel"/>
              </a:rPr>
              <a:t>acos</a:t>
            </a:r>
            <a:r>
              <a:rPr lang="en-US" dirty="0">
                <a:latin typeface="Corbel"/>
              </a:rPr>
              <a:t>(</a:t>
            </a:r>
            <a:r>
              <a:rPr lang="en-US" dirty="0" err="1">
                <a:latin typeface="Corbel"/>
              </a:rPr>
              <a:t>dir.z</a:t>
            </a:r>
            <a:r>
              <a:rPr lang="en-US" dirty="0">
                <a:latin typeface="Corbel"/>
              </a:rPr>
              <a:t>)/d : 0.0;</a:t>
            </a:r>
            <a:br>
              <a:rPr lang="en-US" dirty="0">
                <a:latin typeface="Corbel"/>
              </a:rPr>
            </a:br>
            <a:r>
              <a:rPr lang="en-US" dirty="0">
                <a:latin typeface="Corbel"/>
              </a:rPr>
              <a:t>u = 0.5 + </a:t>
            </a:r>
            <a:r>
              <a:rPr lang="en-US" dirty="0" err="1">
                <a:latin typeface="Corbel"/>
              </a:rPr>
              <a:t>dir.x</a:t>
            </a:r>
            <a:r>
              <a:rPr lang="en-US" dirty="0">
                <a:latin typeface="Corbel"/>
              </a:rPr>
              <a:t> * r;</a:t>
            </a:r>
            <a:br>
              <a:rPr lang="en-US" dirty="0">
                <a:latin typeface="Corbel"/>
              </a:rPr>
            </a:br>
            <a:r>
              <a:rPr lang="en-US" dirty="0">
                <a:latin typeface="Corbel"/>
              </a:rPr>
              <a:t>v = 0.5 + </a:t>
            </a:r>
            <a:r>
              <a:rPr lang="en-US" dirty="0" err="1">
                <a:latin typeface="Corbel"/>
              </a:rPr>
              <a:t>dir.y</a:t>
            </a:r>
            <a:r>
              <a:rPr lang="en-US" dirty="0">
                <a:latin typeface="Corbel"/>
              </a:rPr>
              <a:t> * r;</a:t>
            </a:r>
          </a:p>
        </p:txBody>
      </p:sp>
      <p:sp>
        <p:nvSpPr>
          <p:cNvPr id="9" name="TextBox 8"/>
          <p:cNvSpPr txBox="1"/>
          <p:nvPr/>
        </p:nvSpPr>
        <p:spPr>
          <a:xfrm>
            <a:off x="152400" y="3718679"/>
            <a:ext cx="8839200" cy="3046988"/>
          </a:xfrm>
          <a:prstGeom prst="rect">
            <a:avLst/>
          </a:prstGeom>
          <a:noFill/>
        </p:spPr>
        <p:txBody>
          <a:bodyPr wrap="square" rtlCol="0">
            <a:spAutoFit/>
          </a:bodyPr>
          <a:lstStyle/>
          <a:p>
            <a:pPr algn="just" fontAlgn="auto">
              <a:spcBef>
                <a:spcPts val="0"/>
              </a:spcBef>
              <a:spcAft>
                <a:spcPts val="0"/>
              </a:spcAft>
            </a:pPr>
            <a:r>
              <a:rPr lang="en-US" sz="1600" dirty="0">
                <a:latin typeface="Corbel"/>
              </a:rPr>
              <a:t>Quote from “http://ict.debevec.org/~debevec/Probes/”</a:t>
            </a:r>
          </a:p>
          <a:p>
            <a:pPr algn="just" fontAlgn="auto">
              <a:spcBef>
                <a:spcPts val="0"/>
              </a:spcBef>
              <a:spcAft>
                <a:spcPts val="0"/>
              </a:spcAft>
            </a:pPr>
            <a:r>
              <a:rPr lang="en-US" sz="1600" i="1" dirty="0">
                <a:latin typeface="Corbel"/>
              </a:rPr>
              <a:t>The following light probe images were created by taking two pictures of a mirrored ball at ninety degrees of separation and assembling the two radiance maps into this registered dataset. The coordinate mapping of these images is such that the center of the image is straight forward, the circumference of the image is straight backwards, and the horizontal line through the center linearly maps </a:t>
            </a:r>
            <a:r>
              <a:rPr lang="en-US" sz="1600" i="1" dirty="0" err="1">
                <a:latin typeface="Corbel"/>
              </a:rPr>
              <a:t>azimuthal</a:t>
            </a:r>
            <a:r>
              <a:rPr lang="en-US" sz="1600" i="1" dirty="0">
                <a:latin typeface="Corbel"/>
              </a:rPr>
              <a:t> angle to pixel coordinate.</a:t>
            </a:r>
          </a:p>
          <a:p>
            <a:pPr algn="just" fontAlgn="auto">
              <a:spcBef>
                <a:spcPts val="0"/>
              </a:spcBef>
              <a:spcAft>
                <a:spcPts val="0"/>
              </a:spcAft>
            </a:pPr>
            <a:r>
              <a:rPr lang="en-US" sz="1600" i="1" dirty="0">
                <a:latin typeface="Corbel"/>
              </a:rPr>
              <a:t>Thus, if we consider the images to be normalized to have coordinates </a:t>
            </a:r>
            <a:r>
              <a:rPr lang="en-US" sz="1600" b="1" i="1" dirty="0">
                <a:latin typeface="Corbel"/>
              </a:rPr>
              <a:t>u=[-1,1]</a:t>
            </a:r>
            <a:r>
              <a:rPr lang="en-US" sz="1600" i="1" dirty="0">
                <a:latin typeface="Corbel"/>
              </a:rPr>
              <a:t>, </a:t>
            </a:r>
            <a:r>
              <a:rPr lang="en-US" sz="1600" b="1" i="1" dirty="0">
                <a:latin typeface="Corbel"/>
              </a:rPr>
              <a:t>v=[-1,1]</a:t>
            </a:r>
            <a:r>
              <a:rPr lang="en-US" sz="1600" i="1" dirty="0">
                <a:latin typeface="Corbel"/>
              </a:rPr>
              <a:t>, we have </a:t>
            </a:r>
            <a:r>
              <a:rPr lang="en-US" sz="1600" b="1" i="1" dirty="0">
                <a:latin typeface="Corbel"/>
              </a:rPr>
              <a:t>theta=atan2(</a:t>
            </a:r>
            <a:r>
              <a:rPr lang="en-US" sz="1600" b="1" i="1" dirty="0" err="1">
                <a:latin typeface="Corbel"/>
              </a:rPr>
              <a:t>v,u</a:t>
            </a:r>
            <a:r>
              <a:rPr lang="en-US" sz="1600" b="1" i="1" dirty="0">
                <a:latin typeface="Corbel"/>
              </a:rPr>
              <a:t>)</a:t>
            </a:r>
            <a:r>
              <a:rPr lang="en-US" sz="1600" i="1" dirty="0">
                <a:latin typeface="Corbel"/>
              </a:rPr>
              <a:t>, </a:t>
            </a:r>
            <a:r>
              <a:rPr lang="en-US" sz="1600" b="1" i="1" dirty="0">
                <a:latin typeface="Corbel"/>
              </a:rPr>
              <a:t>phi=pi*</a:t>
            </a:r>
            <a:r>
              <a:rPr lang="en-US" sz="1600" b="1" i="1" dirty="0" err="1">
                <a:latin typeface="Corbel"/>
              </a:rPr>
              <a:t>sqrt</a:t>
            </a:r>
            <a:r>
              <a:rPr lang="en-US" sz="1600" b="1" i="1" dirty="0">
                <a:latin typeface="Corbel"/>
              </a:rPr>
              <a:t>(u*</a:t>
            </a:r>
            <a:r>
              <a:rPr lang="en-US" sz="1600" b="1" i="1" dirty="0" err="1">
                <a:latin typeface="Corbel"/>
              </a:rPr>
              <a:t>u+v</a:t>
            </a:r>
            <a:r>
              <a:rPr lang="en-US" sz="1600" b="1" i="1" dirty="0">
                <a:latin typeface="Corbel"/>
              </a:rPr>
              <a:t>*v)</a:t>
            </a:r>
            <a:r>
              <a:rPr lang="en-US" sz="1600" i="1" dirty="0">
                <a:latin typeface="Corbel"/>
              </a:rPr>
              <a:t>. The unit vector pointing in the corresponding direction is obtained by rotating </a:t>
            </a:r>
            <a:r>
              <a:rPr lang="en-US" sz="1600" b="1" i="1" dirty="0">
                <a:latin typeface="Corbel"/>
              </a:rPr>
              <a:t>(0,0,-1)</a:t>
            </a:r>
            <a:r>
              <a:rPr lang="en-US" sz="1600" i="1" dirty="0">
                <a:latin typeface="Corbel"/>
              </a:rPr>
              <a:t> by </a:t>
            </a:r>
            <a:r>
              <a:rPr lang="en-US" sz="1600" b="1" i="1" dirty="0">
                <a:latin typeface="Corbel"/>
              </a:rPr>
              <a:t>phi</a:t>
            </a:r>
            <a:r>
              <a:rPr lang="en-US" sz="1600" i="1" dirty="0">
                <a:latin typeface="Corbel"/>
              </a:rPr>
              <a:t> degrees around the </a:t>
            </a:r>
            <a:r>
              <a:rPr lang="en-US" sz="1600" b="1" i="1" dirty="0">
                <a:latin typeface="Corbel"/>
              </a:rPr>
              <a:t>y</a:t>
            </a:r>
            <a:r>
              <a:rPr lang="en-US" sz="1600" i="1" dirty="0">
                <a:latin typeface="Corbel"/>
              </a:rPr>
              <a:t> (up) axis and then </a:t>
            </a:r>
            <a:r>
              <a:rPr lang="en-US" sz="1600" b="1" i="1" dirty="0">
                <a:latin typeface="Corbel"/>
              </a:rPr>
              <a:t>theta</a:t>
            </a:r>
            <a:r>
              <a:rPr lang="en-US" sz="1600" i="1" dirty="0">
                <a:latin typeface="Corbel"/>
              </a:rPr>
              <a:t> degrees around the </a:t>
            </a:r>
            <a:r>
              <a:rPr lang="en-US" sz="1600" b="1" i="1" dirty="0">
                <a:latin typeface="Corbel"/>
              </a:rPr>
              <a:t>-z</a:t>
            </a:r>
            <a:r>
              <a:rPr lang="en-US" sz="1600" i="1" dirty="0">
                <a:latin typeface="Corbel"/>
              </a:rPr>
              <a:t> (forward) axis. If for a direction vector in the world </a:t>
            </a:r>
            <a:r>
              <a:rPr lang="en-US" sz="1600" b="1" i="1" dirty="0">
                <a:latin typeface="Corbel"/>
              </a:rPr>
              <a:t>(</a:t>
            </a:r>
            <a:r>
              <a:rPr lang="en-US" sz="1600" b="1" i="1" dirty="0" err="1">
                <a:latin typeface="Corbel"/>
              </a:rPr>
              <a:t>Dx</a:t>
            </a:r>
            <a:r>
              <a:rPr lang="en-US" sz="1600" b="1" i="1" dirty="0">
                <a:latin typeface="Corbel"/>
              </a:rPr>
              <a:t>, </a:t>
            </a:r>
            <a:r>
              <a:rPr lang="en-US" sz="1600" b="1" i="1" dirty="0" err="1">
                <a:latin typeface="Corbel"/>
              </a:rPr>
              <a:t>Dy</a:t>
            </a:r>
            <a:r>
              <a:rPr lang="en-US" sz="1600" b="1" i="1" dirty="0">
                <a:latin typeface="Corbel"/>
              </a:rPr>
              <a:t>, </a:t>
            </a:r>
            <a:r>
              <a:rPr lang="en-US" sz="1600" b="1" i="1" dirty="0" err="1">
                <a:latin typeface="Corbel"/>
              </a:rPr>
              <a:t>Dz</a:t>
            </a:r>
            <a:r>
              <a:rPr lang="en-US" sz="1600" b="1" i="1" dirty="0">
                <a:latin typeface="Corbel"/>
              </a:rPr>
              <a:t>)</a:t>
            </a:r>
            <a:r>
              <a:rPr lang="en-US" sz="1600" i="1" dirty="0">
                <a:latin typeface="Corbel"/>
              </a:rPr>
              <a:t>, the corresponding </a:t>
            </a:r>
            <a:r>
              <a:rPr lang="en-US" sz="1600" b="1" i="1" dirty="0">
                <a:latin typeface="Corbel"/>
              </a:rPr>
              <a:t>(</a:t>
            </a:r>
            <a:r>
              <a:rPr lang="en-US" sz="1600" b="1" i="1" dirty="0" err="1">
                <a:latin typeface="Corbel"/>
              </a:rPr>
              <a:t>u,v</a:t>
            </a:r>
            <a:r>
              <a:rPr lang="en-US" sz="1600" b="1" i="1" dirty="0">
                <a:latin typeface="Corbel"/>
              </a:rPr>
              <a:t>)</a:t>
            </a:r>
            <a:r>
              <a:rPr lang="en-US" sz="1600" i="1" dirty="0">
                <a:latin typeface="Corbel"/>
              </a:rPr>
              <a:t> coordinate in the light probe image is </a:t>
            </a:r>
            <a:r>
              <a:rPr lang="en-US" sz="1600" b="1" i="1" dirty="0">
                <a:latin typeface="Corbel"/>
              </a:rPr>
              <a:t>(</a:t>
            </a:r>
            <a:r>
              <a:rPr lang="en-US" sz="1600" b="1" i="1" dirty="0" err="1">
                <a:latin typeface="Corbel"/>
              </a:rPr>
              <a:t>Dx</a:t>
            </a:r>
            <a:r>
              <a:rPr lang="en-US" sz="1600" b="1" i="1" dirty="0">
                <a:latin typeface="Corbel"/>
              </a:rPr>
              <a:t>*</a:t>
            </a:r>
            <a:r>
              <a:rPr lang="en-US" sz="1600" b="1" i="1" dirty="0" err="1">
                <a:latin typeface="Corbel"/>
              </a:rPr>
              <a:t>r,Dy</a:t>
            </a:r>
            <a:r>
              <a:rPr lang="en-US" sz="1600" b="1" i="1" dirty="0">
                <a:latin typeface="Corbel"/>
              </a:rPr>
              <a:t>*r)</a:t>
            </a:r>
            <a:r>
              <a:rPr lang="en-US" sz="1600" i="1" dirty="0">
                <a:latin typeface="Corbel"/>
              </a:rPr>
              <a:t> where </a:t>
            </a:r>
            <a:r>
              <a:rPr lang="en-US" sz="1600" b="1" i="1" dirty="0">
                <a:latin typeface="Corbel"/>
              </a:rPr>
              <a:t>r=(1/pi)*</a:t>
            </a:r>
            <a:r>
              <a:rPr lang="en-US" sz="1600" b="1" i="1" dirty="0" err="1">
                <a:latin typeface="Corbel"/>
              </a:rPr>
              <a:t>acos</a:t>
            </a:r>
            <a:r>
              <a:rPr lang="en-US" sz="1600" b="1" i="1" dirty="0">
                <a:latin typeface="Corbel"/>
              </a:rPr>
              <a:t>(</a:t>
            </a:r>
            <a:r>
              <a:rPr lang="en-US" sz="1600" b="1" i="1" dirty="0" err="1">
                <a:latin typeface="Corbel"/>
              </a:rPr>
              <a:t>Dz</a:t>
            </a:r>
            <a:r>
              <a:rPr lang="en-US" sz="1600" b="1" i="1" dirty="0">
                <a:latin typeface="Corbel"/>
              </a:rPr>
              <a:t>)/</a:t>
            </a:r>
            <a:r>
              <a:rPr lang="en-US" sz="1600" b="1" i="1" dirty="0" err="1">
                <a:latin typeface="Corbel"/>
              </a:rPr>
              <a:t>sqrt</a:t>
            </a:r>
            <a:r>
              <a:rPr lang="en-US" sz="1600" b="1" i="1" dirty="0">
                <a:latin typeface="Corbel"/>
              </a:rPr>
              <a:t>(Dx^2 + Dy^2)</a:t>
            </a:r>
            <a:r>
              <a:rPr lang="en-US" sz="1600" i="1" dirty="0">
                <a:latin typeface="Corbel"/>
              </a:rPr>
              <a:t>.</a:t>
            </a:r>
          </a:p>
          <a:p>
            <a:pPr algn="just" fontAlgn="auto">
              <a:spcBef>
                <a:spcPts val="0"/>
              </a:spcBef>
              <a:spcAft>
                <a:spcPts val="0"/>
              </a:spcAft>
            </a:pPr>
            <a:endParaRPr lang="en-US" sz="1600" dirty="0">
              <a:latin typeface="Corbel"/>
            </a:endParaRPr>
          </a:p>
        </p:txBody>
      </p:sp>
      <p:sp>
        <p:nvSpPr>
          <p:cNvPr id="6" name="Footer Placeholder 5">
            <a:extLst>
              <a:ext uri="{FF2B5EF4-FFF2-40B4-BE49-F238E27FC236}">
                <a16:creationId xmlns:a16="http://schemas.microsoft.com/office/drawing/2014/main" id="{FEEB63B3-2D10-4BE3-AEA0-341ED5F20D2E}"/>
              </a:ext>
            </a:extLst>
          </p:cNvPr>
          <p:cNvSpPr>
            <a:spLocks noGrp="1"/>
          </p:cNvSpPr>
          <p:nvPr>
            <p:ph type="ftr" sz="quarter" idx="11"/>
          </p:nvPr>
        </p:nvSpPr>
        <p:spPr/>
        <p:txBody>
          <a:bodyPr/>
          <a:lstStyle/>
          <a:p>
            <a:pPr>
              <a:defRPr/>
            </a:pPr>
            <a:r>
              <a:rPr lang="en-US" altLang="en-US"/>
              <a:t>Advanced 3D Graphics (NPGR010) - J. Vorba 2020, created by J. Křivánek 2015</a:t>
            </a:r>
          </a:p>
        </p:txBody>
      </p:sp>
    </p:spTree>
    <p:extLst>
      <p:ext uri="{BB962C8B-B14F-4D97-AF65-F5344CB8AC3E}">
        <p14:creationId xmlns:p14="http://schemas.microsoft.com/office/powerpoint/2010/main" val="1699603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r>
              <a:rPr lang="en-US" dirty="0"/>
              <a:t>Technique (pdf) 1: </a:t>
            </a:r>
            <a:br>
              <a:rPr lang="en-US" dirty="0"/>
            </a:br>
            <a:r>
              <a:rPr lang="en-US" b="1" dirty="0"/>
              <a:t>BRDF importance sampling</a:t>
            </a:r>
          </a:p>
          <a:p>
            <a:pPr lvl="1"/>
            <a:r>
              <a:rPr lang="en-US" dirty="0"/>
              <a:t>Generate directions with a pdf proportional to the BRDF</a:t>
            </a:r>
          </a:p>
          <a:p>
            <a:endParaRPr lang="en-US" dirty="0"/>
          </a:p>
          <a:p>
            <a:r>
              <a:rPr lang="en-US" dirty="0"/>
              <a:t>Technique (</a:t>
            </a:r>
            <a:r>
              <a:rPr lang="en-US" dirty="0" err="1"/>
              <a:t>pdf</a:t>
            </a:r>
            <a:r>
              <a:rPr lang="en-US" dirty="0"/>
              <a:t>) 2: </a:t>
            </a:r>
            <a:br>
              <a:rPr lang="en-US" dirty="0"/>
            </a:br>
            <a:r>
              <a:rPr lang="en-US" b="1" dirty="0"/>
              <a:t>Environment map importance sampling</a:t>
            </a:r>
          </a:p>
          <a:p>
            <a:pPr lvl="1"/>
            <a:r>
              <a:rPr lang="en-US" dirty="0"/>
              <a:t>Generate directions with a </a:t>
            </a:r>
            <a:r>
              <a:rPr lang="en-US" dirty="0" err="1"/>
              <a:t>pdf</a:t>
            </a:r>
            <a:r>
              <a:rPr lang="en-US" dirty="0"/>
              <a:t> proportional to </a:t>
            </a:r>
            <a:r>
              <a:rPr lang="en-US" i="1" dirty="0"/>
              <a:t>L</a:t>
            </a:r>
            <a:r>
              <a:rPr lang="en-US" dirty="0"/>
              <a:t>(</a:t>
            </a:r>
            <a:r>
              <a:rPr lang="en-US" dirty="0">
                <a:latin typeface="Symbol" pitchFamily="18" charset="2"/>
              </a:rPr>
              <a:t>w</a:t>
            </a:r>
            <a:r>
              <a:rPr lang="en-US" dirty="0"/>
              <a:t>) represented by the EM </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59</a:t>
            </a:fld>
            <a:endParaRPr lang="en-US" dirty="0">
              <a:solidFill>
                <a:srgbClr val="FFFFFF"/>
              </a:solidFill>
            </a:endParaRPr>
          </a:p>
        </p:txBody>
      </p:sp>
      <p:sp>
        <p:nvSpPr>
          <p:cNvPr id="4" name="Title 3"/>
          <p:cNvSpPr>
            <a:spLocks noGrp="1"/>
          </p:cNvSpPr>
          <p:nvPr>
            <p:ph type="title"/>
          </p:nvPr>
        </p:nvSpPr>
        <p:spPr/>
        <p:txBody>
          <a:bodyPr/>
          <a:lstStyle/>
          <a:p>
            <a:r>
              <a:rPr lang="en-US" dirty="0"/>
              <a:t>Sampling strategies for image based lighting</a:t>
            </a:r>
          </a:p>
        </p:txBody>
      </p:sp>
      <p:sp>
        <p:nvSpPr>
          <p:cNvPr id="5" name="Footer Placeholder 4"/>
          <p:cNvSpPr>
            <a:spLocks noGrp="1"/>
          </p:cNvSpPr>
          <p:nvPr>
            <p:ph type="ftr" sz="quarter" idx="11"/>
          </p:nvPr>
        </p:nvSpPr>
        <p:spPr/>
        <p:txBody>
          <a:bodyPr/>
          <a:lstStyle/>
          <a:p>
            <a:pPr>
              <a:defRPr/>
            </a:pPr>
            <a:r>
              <a:rPr lang="en-US" altLang="en-US"/>
              <a:t>Advanced 3D Graphics (NPGR010) - J. Vorba 2020, created by J. Křivánek 2015</a:t>
            </a:r>
          </a:p>
        </p:txBody>
      </p:sp>
    </p:spTree>
    <p:extLst>
      <p:ext uri="{BB962C8B-B14F-4D97-AF65-F5344CB8AC3E}">
        <p14:creationId xmlns:p14="http://schemas.microsoft.com/office/powerpoint/2010/main" val="68347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7618040" cy="1752600"/>
          </a:xfrm>
        </p:spPr>
        <p:txBody>
          <a:bodyPr/>
          <a:lstStyle/>
          <a:p>
            <a:pPr eaLnBrk="1" hangingPunct="1"/>
            <a:r>
              <a:rPr lang="en-US" b="1" dirty="0"/>
              <a:t>Generating samples from a distribution</a:t>
            </a:r>
            <a:endParaRPr lang="cs-CZ" b="1" dirty="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en-US" sz="2000" dirty="0"/>
              <a:t>PBRT 13.3</a:t>
            </a:r>
            <a:br>
              <a:rPr lang="en-US" sz="2000" dirty="0"/>
            </a:br>
            <a:r>
              <a:rPr lang="en-US" sz="1100" dirty="0">
                <a:hlinkClick r:id="rId2"/>
              </a:rPr>
              <a:t>http://www.pbr-book.org/3ed-2018/Monte_Carlo_Integration/Sampling_Random_Variables.html#</a:t>
            </a:r>
            <a:endParaRPr lang="en-US" sz="1100" dirty="0"/>
          </a:p>
          <a:p>
            <a:pPr eaLnBrk="1" hangingPunct="1"/>
            <a:endParaRPr lang="cs-CZ" sz="2000" dirty="0"/>
          </a:p>
        </p:txBody>
      </p:sp>
    </p:spTree>
    <p:extLst>
      <p:ext uri="{BB962C8B-B14F-4D97-AF65-F5344CB8AC3E}">
        <p14:creationId xmlns:p14="http://schemas.microsoft.com/office/powerpoint/2010/main" val="33307564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Sampling strategies</a:t>
            </a:r>
          </a:p>
        </p:txBody>
      </p:sp>
      <p:pic>
        <p:nvPicPr>
          <p:cNvPr id="1027" name="Picture 3" descr="C:\!SGI\vyuka\2010-zima\PGIII\envmap\rotation\brdf-diffuse.exr.png"/>
          <p:cNvPicPr>
            <a:picLocks noChangeAspect="1" noChangeArrowheads="1"/>
          </p:cNvPicPr>
          <p:nvPr/>
        </p:nvPicPr>
        <p:blipFill>
          <a:blip r:embed="rId2" cstate="print"/>
          <a:srcRect l="11073" t="4921" r="11073" b="4921"/>
          <a:stretch>
            <a:fillRect/>
          </a:stretch>
        </p:blipFill>
        <p:spPr bwMode="auto">
          <a:xfrm>
            <a:off x="749396" y="1138812"/>
            <a:ext cx="1898392" cy="1648810"/>
          </a:xfrm>
          <a:prstGeom prst="rect">
            <a:avLst/>
          </a:prstGeom>
          <a:noFill/>
        </p:spPr>
      </p:pic>
      <p:pic>
        <p:nvPicPr>
          <p:cNvPr id="1028" name="Picture 4" descr="C:\!SGI\vyuka\2010-zima\PGIII\envmap\rotation\brdf-alpha0.20.exr.png"/>
          <p:cNvPicPr>
            <a:picLocks noChangeAspect="1" noChangeArrowheads="1"/>
          </p:cNvPicPr>
          <p:nvPr/>
        </p:nvPicPr>
        <p:blipFill>
          <a:blip r:embed="rId3" cstate="print"/>
          <a:srcRect l="11073" t="4921" r="11073" b="4921"/>
          <a:stretch>
            <a:fillRect/>
          </a:stretch>
        </p:blipFill>
        <p:spPr bwMode="auto">
          <a:xfrm>
            <a:off x="2832196" y="1138812"/>
            <a:ext cx="1898392" cy="1648810"/>
          </a:xfrm>
          <a:prstGeom prst="rect">
            <a:avLst/>
          </a:prstGeom>
          <a:noFill/>
        </p:spPr>
      </p:pic>
      <p:pic>
        <p:nvPicPr>
          <p:cNvPr id="1029" name="Picture 5" descr="C:\!SGI\vyuka\2010-zima\PGIII\envmap\rotation\brdf-alpha0.05.exr.png"/>
          <p:cNvPicPr>
            <a:picLocks noChangeAspect="1" noChangeArrowheads="1"/>
          </p:cNvPicPr>
          <p:nvPr/>
        </p:nvPicPr>
        <p:blipFill>
          <a:blip r:embed="rId4" cstate="print"/>
          <a:srcRect l="11073" t="4921" r="11073" b="4921"/>
          <a:stretch>
            <a:fillRect/>
          </a:stretch>
        </p:blipFill>
        <p:spPr bwMode="auto">
          <a:xfrm>
            <a:off x="4914996" y="1138812"/>
            <a:ext cx="1898392" cy="1648810"/>
          </a:xfrm>
          <a:prstGeom prst="rect">
            <a:avLst/>
          </a:prstGeom>
          <a:noFill/>
        </p:spPr>
      </p:pic>
      <p:pic>
        <p:nvPicPr>
          <p:cNvPr id="1030" name="Picture 6" descr="C:\!SGI\vyuka\2010-zima\PGIII\envmap\rotation\brdf-alpha0.01.exr.png"/>
          <p:cNvPicPr>
            <a:picLocks noChangeAspect="1" noChangeArrowheads="1"/>
          </p:cNvPicPr>
          <p:nvPr/>
        </p:nvPicPr>
        <p:blipFill>
          <a:blip r:embed="rId5" cstate="print"/>
          <a:srcRect l="11073" t="4921" r="11073" b="4921"/>
          <a:stretch>
            <a:fillRect/>
          </a:stretch>
        </p:blipFill>
        <p:spPr bwMode="auto">
          <a:xfrm>
            <a:off x="6997796" y="1138812"/>
            <a:ext cx="1898392" cy="1648810"/>
          </a:xfrm>
          <a:prstGeom prst="rect">
            <a:avLst/>
          </a:prstGeom>
          <a:noFill/>
        </p:spPr>
      </p:pic>
      <p:pic>
        <p:nvPicPr>
          <p:cNvPr id="1031" name="Picture 7" descr="C:\!SGI\vyuka\2010-zima\PGIII\envmap\rotation\em-diffuse.exr.png"/>
          <p:cNvPicPr>
            <a:picLocks noChangeAspect="1" noChangeArrowheads="1"/>
          </p:cNvPicPr>
          <p:nvPr/>
        </p:nvPicPr>
        <p:blipFill>
          <a:blip r:embed="rId6" cstate="print"/>
          <a:srcRect l="11073" t="4921" r="11073" b="4921"/>
          <a:stretch>
            <a:fillRect/>
          </a:stretch>
        </p:blipFill>
        <p:spPr bwMode="auto">
          <a:xfrm>
            <a:off x="749396" y="2931606"/>
            <a:ext cx="1898392" cy="1648810"/>
          </a:xfrm>
          <a:prstGeom prst="rect">
            <a:avLst/>
          </a:prstGeom>
          <a:noFill/>
        </p:spPr>
      </p:pic>
      <p:pic>
        <p:nvPicPr>
          <p:cNvPr id="1032" name="Picture 8" descr="C:\!SGI\vyuka\2010-zima\PGIII\envmap\rotation\em-alpha0.20.exr.png"/>
          <p:cNvPicPr>
            <a:picLocks noChangeAspect="1" noChangeArrowheads="1"/>
          </p:cNvPicPr>
          <p:nvPr/>
        </p:nvPicPr>
        <p:blipFill>
          <a:blip r:embed="rId7" cstate="print"/>
          <a:srcRect l="11073" t="4921" r="11073" b="4921"/>
          <a:stretch>
            <a:fillRect/>
          </a:stretch>
        </p:blipFill>
        <p:spPr bwMode="auto">
          <a:xfrm>
            <a:off x="2832196" y="2931606"/>
            <a:ext cx="1898392" cy="1648810"/>
          </a:xfrm>
          <a:prstGeom prst="rect">
            <a:avLst/>
          </a:prstGeom>
          <a:noFill/>
        </p:spPr>
      </p:pic>
      <p:pic>
        <p:nvPicPr>
          <p:cNvPr id="1033" name="Picture 9" descr="C:\!SGI\vyuka\2010-zima\PGIII\envmap\rotation\em-alpha0.05.exr.png"/>
          <p:cNvPicPr>
            <a:picLocks noChangeAspect="1" noChangeArrowheads="1"/>
          </p:cNvPicPr>
          <p:nvPr/>
        </p:nvPicPr>
        <p:blipFill>
          <a:blip r:embed="rId8" cstate="print"/>
          <a:srcRect l="11073" t="4921" r="11073" b="4921"/>
          <a:stretch>
            <a:fillRect/>
          </a:stretch>
        </p:blipFill>
        <p:spPr bwMode="auto">
          <a:xfrm>
            <a:off x="4914996" y="2931606"/>
            <a:ext cx="1898392" cy="1648810"/>
          </a:xfrm>
          <a:prstGeom prst="rect">
            <a:avLst/>
          </a:prstGeom>
          <a:noFill/>
        </p:spPr>
      </p:pic>
      <p:pic>
        <p:nvPicPr>
          <p:cNvPr id="1034" name="Picture 10" descr="C:\!SGI\vyuka\2010-zima\PGIII\envmap\rotation\em-alpha0.01.exr.png"/>
          <p:cNvPicPr>
            <a:picLocks noChangeAspect="1" noChangeArrowheads="1"/>
          </p:cNvPicPr>
          <p:nvPr/>
        </p:nvPicPr>
        <p:blipFill>
          <a:blip r:embed="rId9" cstate="print"/>
          <a:srcRect l="11073" t="4921" r="11073" b="4921"/>
          <a:stretch>
            <a:fillRect/>
          </a:stretch>
        </p:blipFill>
        <p:spPr bwMode="auto">
          <a:xfrm>
            <a:off x="6997796" y="2931606"/>
            <a:ext cx="1898392" cy="1648810"/>
          </a:xfrm>
          <a:prstGeom prst="rect">
            <a:avLst/>
          </a:prstGeom>
          <a:noFill/>
        </p:spPr>
      </p:pic>
      <p:pic>
        <p:nvPicPr>
          <p:cNvPr id="1035" name="Picture 11" descr="C:\!SGI\vyuka\2010-zima\PGIII\envmap\rotation\mis-diffuse.exr.png"/>
          <p:cNvPicPr>
            <a:picLocks noChangeAspect="1" noChangeArrowheads="1"/>
          </p:cNvPicPr>
          <p:nvPr/>
        </p:nvPicPr>
        <p:blipFill>
          <a:blip r:embed="rId10" cstate="print"/>
          <a:srcRect l="11073" t="4921" r="11073" b="4921"/>
          <a:stretch>
            <a:fillRect/>
          </a:stretch>
        </p:blipFill>
        <p:spPr bwMode="auto">
          <a:xfrm>
            <a:off x="749396" y="4724400"/>
            <a:ext cx="1898392" cy="1648810"/>
          </a:xfrm>
          <a:prstGeom prst="rect">
            <a:avLst/>
          </a:prstGeom>
          <a:noFill/>
        </p:spPr>
      </p:pic>
      <p:pic>
        <p:nvPicPr>
          <p:cNvPr id="1036" name="Picture 12" descr="C:\!SGI\vyuka\2010-zima\PGIII\envmap\rotation\mis-a0.20.exr.png"/>
          <p:cNvPicPr>
            <a:picLocks noChangeAspect="1" noChangeArrowheads="1"/>
          </p:cNvPicPr>
          <p:nvPr/>
        </p:nvPicPr>
        <p:blipFill>
          <a:blip r:embed="rId11" cstate="print"/>
          <a:srcRect l="11073" t="4921" r="11073" b="4921"/>
          <a:stretch>
            <a:fillRect/>
          </a:stretch>
        </p:blipFill>
        <p:spPr bwMode="auto">
          <a:xfrm>
            <a:off x="2832196" y="4724400"/>
            <a:ext cx="1898392" cy="1648810"/>
          </a:xfrm>
          <a:prstGeom prst="rect">
            <a:avLst/>
          </a:prstGeom>
          <a:noFill/>
        </p:spPr>
      </p:pic>
      <p:pic>
        <p:nvPicPr>
          <p:cNvPr id="1037" name="Picture 13" descr="C:\!SGI\vyuka\2010-zima\PGIII\envmap\rotation\mis-a0.05.exr.png"/>
          <p:cNvPicPr>
            <a:picLocks noChangeAspect="1" noChangeArrowheads="1"/>
          </p:cNvPicPr>
          <p:nvPr/>
        </p:nvPicPr>
        <p:blipFill>
          <a:blip r:embed="rId12" cstate="print"/>
          <a:srcRect l="11073" t="4921" r="11073" b="4921"/>
          <a:stretch>
            <a:fillRect/>
          </a:stretch>
        </p:blipFill>
        <p:spPr bwMode="auto">
          <a:xfrm>
            <a:off x="4914996" y="4724400"/>
            <a:ext cx="1898392" cy="1648810"/>
          </a:xfrm>
          <a:prstGeom prst="rect">
            <a:avLst/>
          </a:prstGeom>
          <a:noFill/>
        </p:spPr>
      </p:pic>
      <p:pic>
        <p:nvPicPr>
          <p:cNvPr id="1038" name="Picture 14" descr="C:\!SGI\vyuka\2010-zima\PGIII\envmap\rotation\mis-a0.01.exr.png"/>
          <p:cNvPicPr>
            <a:picLocks noChangeAspect="1" noChangeArrowheads="1"/>
          </p:cNvPicPr>
          <p:nvPr/>
        </p:nvPicPr>
        <p:blipFill>
          <a:blip r:embed="rId13" cstate="print"/>
          <a:srcRect l="11073" t="4921" r="11073" b="4921"/>
          <a:stretch>
            <a:fillRect/>
          </a:stretch>
        </p:blipFill>
        <p:spPr bwMode="auto">
          <a:xfrm>
            <a:off x="6997796" y="4724400"/>
            <a:ext cx="1898392" cy="1648810"/>
          </a:xfrm>
          <a:prstGeom prst="rect">
            <a:avLst/>
          </a:prstGeom>
          <a:noFill/>
        </p:spPr>
      </p:pic>
      <p:sp>
        <p:nvSpPr>
          <p:cNvPr id="18" name="TextBox 17"/>
          <p:cNvSpPr txBox="1"/>
          <p:nvPr/>
        </p:nvSpPr>
        <p:spPr>
          <a:xfrm rot="16200000">
            <a:off x="-362278" y="1630382"/>
            <a:ext cx="1370888" cy="646331"/>
          </a:xfrm>
          <a:prstGeom prst="rect">
            <a:avLst/>
          </a:prstGeom>
          <a:noFill/>
        </p:spPr>
        <p:txBody>
          <a:bodyPr wrap="none" rtlCol="0">
            <a:spAutoFit/>
          </a:bodyPr>
          <a:lstStyle/>
          <a:p>
            <a:pPr algn="ctr" fontAlgn="auto">
              <a:spcBef>
                <a:spcPts val="0"/>
              </a:spcBef>
              <a:spcAft>
                <a:spcPts val="0"/>
              </a:spcAft>
            </a:pPr>
            <a:r>
              <a:rPr lang="en-US" dirty="0">
                <a:latin typeface="Corbel"/>
              </a:rPr>
              <a:t>BRDF  IS</a:t>
            </a:r>
          </a:p>
          <a:p>
            <a:pPr algn="ctr" fontAlgn="auto">
              <a:spcBef>
                <a:spcPts val="0"/>
              </a:spcBef>
              <a:spcAft>
                <a:spcPts val="0"/>
              </a:spcAft>
            </a:pPr>
            <a:r>
              <a:rPr lang="en-US" dirty="0">
                <a:latin typeface="Corbel"/>
              </a:rPr>
              <a:t>600 samples</a:t>
            </a:r>
          </a:p>
        </p:txBody>
      </p:sp>
      <p:sp>
        <p:nvSpPr>
          <p:cNvPr id="19" name="TextBox 18"/>
          <p:cNvSpPr txBox="1"/>
          <p:nvPr/>
        </p:nvSpPr>
        <p:spPr>
          <a:xfrm rot="16200000">
            <a:off x="-362278" y="3410990"/>
            <a:ext cx="1370888" cy="646331"/>
          </a:xfrm>
          <a:prstGeom prst="rect">
            <a:avLst/>
          </a:prstGeom>
          <a:noFill/>
        </p:spPr>
        <p:txBody>
          <a:bodyPr wrap="none" rtlCol="0">
            <a:spAutoFit/>
          </a:bodyPr>
          <a:lstStyle/>
          <a:p>
            <a:pPr algn="ctr" fontAlgn="auto">
              <a:spcBef>
                <a:spcPts val="0"/>
              </a:spcBef>
              <a:spcAft>
                <a:spcPts val="0"/>
              </a:spcAft>
            </a:pPr>
            <a:r>
              <a:rPr lang="en-US" dirty="0">
                <a:latin typeface="Corbel"/>
              </a:rPr>
              <a:t>EM IS</a:t>
            </a:r>
          </a:p>
          <a:p>
            <a:pPr algn="ctr" fontAlgn="auto">
              <a:spcBef>
                <a:spcPts val="0"/>
              </a:spcBef>
              <a:spcAft>
                <a:spcPts val="0"/>
              </a:spcAft>
            </a:pPr>
            <a:r>
              <a:rPr lang="en-US" dirty="0">
                <a:latin typeface="Corbel"/>
              </a:rPr>
              <a:t>600 samples</a:t>
            </a:r>
          </a:p>
        </p:txBody>
      </p:sp>
      <p:sp>
        <p:nvSpPr>
          <p:cNvPr id="20" name="TextBox 19"/>
          <p:cNvSpPr txBox="1"/>
          <p:nvPr/>
        </p:nvSpPr>
        <p:spPr>
          <a:xfrm rot="16200000">
            <a:off x="-629979" y="5276889"/>
            <a:ext cx="1906291" cy="646331"/>
          </a:xfrm>
          <a:prstGeom prst="rect">
            <a:avLst/>
          </a:prstGeom>
          <a:noFill/>
        </p:spPr>
        <p:txBody>
          <a:bodyPr wrap="none" rtlCol="0">
            <a:spAutoFit/>
          </a:bodyPr>
          <a:lstStyle/>
          <a:p>
            <a:pPr algn="ctr" fontAlgn="auto">
              <a:spcBef>
                <a:spcPts val="0"/>
              </a:spcBef>
              <a:spcAft>
                <a:spcPts val="0"/>
              </a:spcAft>
            </a:pPr>
            <a:r>
              <a:rPr lang="en-US" dirty="0">
                <a:latin typeface="Corbel"/>
              </a:rPr>
              <a:t>MIS</a:t>
            </a:r>
          </a:p>
          <a:p>
            <a:pPr algn="ctr" fontAlgn="auto">
              <a:spcBef>
                <a:spcPts val="0"/>
              </a:spcBef>
              <a:spcAft>
                <a:spcPts val="0"/>
              </a:spcAft>
            </a:pPr>
            <a:r>
              <a:rPr lang="en-US" dirty="0">
                <a:latin typeface="Corbel"/>
              </a:rPr>
              <a:t>300 + 300 samples</a:t>
            </a:r>
          </a:p>
        </p:txBody>
      </p:sp>
      <p:sp>
        <p:nvSpPr>
          <p:cNvPr id="21" name="TextBox 20"/>
          <p:cNvSpPr txBox="1"/>
          <p:nvPr/>
        </p:nvSpPr>
        <p:spPr>
          <a:xfrm>
            <a:off x="1066800" y="6488668"/>
            <a:ext cx="1324401" cy="369332"/>
          </a:xfrm>
          <a:prstGeom prst="rect">
            <a:avLst/>
          </a:prstGeom>
          <a:noFill/>
        </p:spPr>
        <p:txBody>
          <a:bodyPr wrap="none" rtlCol="0">
            <a:spAutoFit/>
          </a:bodyPr>
          <a:lstStyle/>
          <a:p>
            <a:pPr algn="ctr" fontAlgn="auto">
              <a:spcBef>
                <a:spcPts val="0"/>
              </a:spcBef>
              <a:spcAft>
                <a:spcPts val="0"/>
              </a:spcAft>
            </a:pPr>
            <a:r>
              <a:rPr lang="en-US" dirty="0">
                <a:latin typeface="Corbel"/>
              </a:rPr>
              <a:t>Diffuse only</a:t>
            </a:r>
          </a:p>
        </p:txBody>
      </p:sp>
      <p:sp>
        <p:nvSpPr>
          <p:cNvPr id="22" name="TextBox 21"/>
          <p:cNvSpPr txBox="1"/>
          <p:nvPr/>
        </p:nvSpPr>
        <p:spPr>
          <a:xfrm>
            <a:off x="2859489" y="6488668"/>
            <a:ext cx="1948226" cy="369332"/>
          </a:xfrm>
          <a:prstGeom prst="rect">
            <a:avLst/>
          </a:prstGeom>
          <a:noFill/>
        </p:spPr>
        <p:txBody>
          <a:bodyPr wrap="none" rtlCol="0">
            <a:spAutoFit/>
          </a:bodyPr>
          <a:lstStyle/>
          <a:p>
            <a:pPr algn="ctr" fontAlgn="auto">
              <a:spcBef>
                <a:spcPts val="0"/>
              </a:spcBef>
              <a:spcAft>
                <a:spcPts val="0"/>
              </a:spcAft>
            </a:pPr>
            <a:r>
              <a:rPr lang="en-US" dirty="0">
                <a:latin typeface="Corbel"/>
              </a:rPr>
              <a:t>Ward BRDF, </a:t>
            </a:r>
            <a:r>
              <a:rPr lang="en-US" dirty="0">
                <a:latin typeface="Symbol" pitchFamily="18" charset="2"/>
              </a:rPr>
              <a:t>a</a:t>
            </a:r>
            <a:r>
              <a:rPr lang="en-US" dirty="0">
                <a:latin typeface="Corbel"/>
              </a:rPr>
              <a:t>=0.2</a:t>
            </a:r>
          </a:p>
        </p:txBody>
      </p:sp>
      <p:sp>
        <p:nvSpPr>
          <p:cNvPr id="23" name="TextBox 22"/>
          <p:cNvSpPr txBox="1"/>
          <p:nvPr/>
        </p:nvSpPr>
        <p:spPr>
          <a:xfrm>
            <a:off x="4821498" y="6477000"/>
            <a:ext cx="2058832" cy="369332"/>
          </a:xfrm>
          <a:prstGeom prst="rect">
            <a:avLst/>
          </a:prstGeom>
          <a:noFill/>
        </p:spPr>
        <p:txBody>
          <a:bodyPr wrap="none" rtlCol="0">
            <a:spAutoFit/>
          </a:bodyPr>
          <a:lstStyle/>
          <a:p>
            <a:pPr algn="ctr" fontAlgn="auto">
              <a:spcBef>
                <a:spcPts val="0"/>
              </a:spcBef>
              <a:spcAft>
                <a:spcPts val="0"/>
              </a:spcAft>
            </a:pPr>
            <a:r>
              <a:rPr lang="en-US" dirty="0">
                <a:latin typeface="Corbel"/>
              </a:rPr>
              <a:t>Ward BRDF, </a:t>
            </a:r>
            <a:r>
              <a:rPr lang="en-US" dirty="0">
                <a:latin typeface="Symbol" pitchFamily="18" charset="2"/>
              </a:rPr>
              <a:t>a</a:t>
            </a:r>
            <a:r>
              <a:rPr lang="en-US" dirty="0">
                <a:latin typeface="Corbel"/>
              </a:rPr>
              <a:t>=0.05</a:t>
            </a:r>
          </a:p>
        </p:txBody>
      </p:sp>
      <p:sp>
        <p:nvSpPr>
          <p:cNvPr id="24" name="TextBox 23"/>
          <p:cNvSpPr txBox="1"/>
          <p:nvPr/>
        </p:nvSpPr>
        <p:spPr>
          <a:xfrm>
            <a:off x="7012174" y="6477000"/>
            <a:ext cx="2052421" cy="369332"/>
          </a:xfrm>
          <a:prstGeom prst="rect">
            <a:avLst/>
          </a:prstGeom>
          <a:noFill/>
        </p:spPr>
        <p:txBody>
          <a:bodyPr wrap="none" rtlCol="0">
            <a:spAutoFit/>
          </a:bodyPr>
          <a:lstStyle/>
          <a:p>
            <a:pPr algn="ctr" fontAlgn="auto">
              <a:spcBef>
                <a:spcPts val="0"/>
              </a:spcBef>
              <a:spcAft>
                <a:spcPts val="0"/>
              </a:spcAft>
            </a:pPr>
            <a:r>
              <a:rPr lang="en-US" dirty="0">
                <a:latin typeface="Corbel"/>
              </a:rPr>
              <a:t>Ward BRDF, </a:t>
            </a:r>
            <a:r>
              <a:rPr lang="en-US" dirty="0">
                <a:latin typeface="Symbol" pitchFamily="18" charset="2"/>
              </a:rPr>
              <a:t>a</a:t>
            </a:r>
            <a:r>
              <a:rPr lang="en-US" dirty="0">
                <a:latin typeface="Corbel"/>
              </a:rPr>
              <a:t>=0.01</a:t>
            </a:r>
          </a:p>
        </p:txBody>
      </p:sp>
      <p:sp>
        <p:nvSpPr>
          <p:cNvPr id="2" name="Footer Placeholder 1">
            <a:extLst>
              <a:ext uri="{FF2B5EF4-FFF2-40B4-BE49-F238E27FC236}">
                <a16:creationId xmlns:a16="http://schemas.microsoft.com/office/drawing/2014/main" id="{F396D990-8C95-4A95-8274-6706F790C683}"/>
              </a:ext>
            </a:extLst>
          </p:cNvPr>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3" name="Slide Number Placeholder 2">
            <a:extLst>
              <a:ext uri="{FF2B5EF4-FFF2-40B4-BE49-F238E27FC236}">
                <a16:creationId xmlns:a16="http://schemas.microsoft.com/office/drawing/2014/main" id="{8E1F2775-68B8-4031-ABF0-06471FC7FD35}"/>
              </a:ext>
            </a:extLst>
          </p:cNvPr>
          <p:cNvSpPr>
            <a:spLocks noGrp="1"/>
          </p:cNvSpPr>
          <p:nvPr>
            <p:ph type="sldNum" sz="quarter" idx="12"/>
          </p:nvPr>
        </p:nvSpPr>
        <p:spPr/>
        <p:txBody>
          <a:bodyPr/>
          <a:lstStyle/>
          <a:p>
            <a:pPr>
              <a:defRPr/>
            </a:pPr>
            <a:fld id="{81494967-73EE-4A75-A827-47B02327E019}" type="slidenum">
              <a:rPr lang="en-US" altLang="en-US" smtClean="0"/>
              <a:pPr>
                <a:defRPr/>
              </a:pPr>
              <a:t>60</a:t>
            </a:fld>
            <a:endParaRPr lang="en-US" altLang="en-US"/>
          </a:p>
        </p:txBody>
      </p:sp>
    </p:spTree>
    <p:extLst>
      <p:ext uri="{BB962C8B-B14F-4D97-AF65-F5344CB8AC3E}">
        <p14:creationId xmlns:p14="http://schemas.microsoft.com/office/powerpoint/2010/main" val="3966883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according to the environment map luminance</a:t>
            </a:r>
            <a:endParaRPr lang="cs-CZ" dirty="0"/>
          </a:p>
        </p:txBody>
      </p:sp>
      <p:sp>
        <p:nvSpPr>
          <p:cNvPr id="3" name="Content Placeholder 2"/>
          <p:cNvSpPr>
            <a:spLocks noGrp="1"/>
          </p:cNvSpPr>
          <p:nvPr>
            <p:ph idx="1"/>
          </p:nvPr>
        </p:nvSpPr>
        <p:spPr/>
        <p:txBody>
          <a:bodyPr/>
          <a:lstStyle/>
          <a:p>
            <a:endParaRPr lang="en-US" dirty="0"/>
          </a:p>
          <a:p>
            <a:r>
              <a:rPr lang="en-US" dirty="0"/>
              <a:t>Luminance of the environment map defines the sampling pdf on the unit sphere</a:t>
            </a:r>
          </a:p>
          <a:p>
            <a:endParaRPr lang="en-US" dirty="0"/>
          </a:p>
          <a:p>
            <a:r>
              <a:rPr lang="en-US" dirty="0"/>
              <a:t>For details, see </a:t>
            </a:r>
            <a:r>
              <a:rPr lang="cs-CZ" dirty="0"/>
              <a:t>PBRT</a:t>
            </a:r>
            <a:r>
              <a:rPr lang="en-US" dirty="0"/>
              <a:t>, </a:t>
            </a:r>
            <a:r>
              <a:rPr lang="en-US" b="1" dirty="0"/>
              <a:t>13.6.7</a:t>
            </a:r>
            <a:br>
              <a:rPr lang="en-US" b="1" dirty="0"/>
            </a:br>
            <a:r>
              <a:rPr lang="en-US" sz="800" dirty="0">
                <a:hlinkClick r:id="rId2"/>
              </a:rPr>
              <a:t>http://www.pbr-book.org/3ed-2018/Monte_Carlo_Integration/2D_Sampling_with_Multidimensional_Transformations.html#Piecewise-Constant2DDistributions</a:t>
            </a:r>
            <a:endParaRPr lang="en-US" sz="800" dirty="0"/>
          </a:p>
          <a:p>
            <a:endParaRPr lang="en-US" sz="800" dirty="0"/>
          </a:p>
          <a:p>
            <a:endParaRPr lang="cs-CZ" dirty="0"/>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61</a:t>
            </a:fld>
            <a:endParaRPr lang="en-US" altLang="en-US"/>
          </a:p>
        </p:txBody>
      </p:sp>
    </p:spTree>
    <p:extLst>
      <p:ext uri="{BB962C8B-B14F-4D97-AF65-F5344CB8AC3E}">
        <p14:creationId xmlns:p14="http://schemas.microsoft.com/office/powerpoint/2010/main" val="48858595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1D</a:t>
            </a:r>
            <a:r>
              <a:rPr lang="en-US" dirty="0"/>
              <a:t> discrete random variable</a:t>
            </a:r>
            <a:endParaRPr lang="cs-CZ" dirty="0"/>
          </a:p>
        </p:txBody>
      </p:sp>
      <p:sp>
        <p:nvSpPr>
          <p:cNvPr id="3" name="Content Placeholder 2"/>
          <p:cNvSpPr>
            <a:spLocks noGrp="1"/>
          </p:cNvSpPr>
          <p:nvPr>
            <p:ph idx="1"/>
          </p:nvPr>
        </p:nvSpPr>
        <p:spPr/>
        <p:txBody>
          <a:bodyPr/>
          <a:lstStyle/>
          <a:p>
            <a:r>
              <a:rPr lang="en-US" dirty="0"/>
              <a:t>Given a probability mass function </a:t>
            </a:r>
            <a:r>
              <a:rPr lang="cs-CZ" i="1" dirty="0"/>
              <a:t>p</a:t>
            </a:r>
            <a:r>
              <a:rPr lang="cs-CZ" dirty="0"/>
              <a:t>(</a:t>
            </a:r>
            <a:r>
              <a:rPr lang="cs-CZ" i="1" dirty="0"/>
              <a:t>i</a:t>
            </a:r>
            <a:r>
              <a:rPr lang="cs-CZ" dirty="0"/>
              <a:t>), </a:t>
            </a:r>
            <a:r>
              <a:rPr lang="en-US" dirty="0"/>
              <a:t>and the corresponding </a:t>
            </a:r>
            <a:r>
              <a:rPr lang="en-US" dirty="0" err="1"/>
              <a:t>cdf</a:t>
            </a:r>
            <a:r>
              <a:rPr lang="en-US" dirty="0"/>
              <a:t> </a:t>
            </a:r>
            <a:r>
              <a:rPr lang="cs-CZ" i="1" dirty="0"/>
              <a:t>P</a:t>
            </a:r>
            <a:r>
              <a:rPr lang="cs-CZ" dirty="0"/>
              <a:t>(</a:t>
            </a:r>
            <a:r>
              <a:rPr lang="cs-CZ" i="1" dirty="0"/>
              <a:t>i</a:t>
            </a:r>
            <a:r>
              <a:rPr lang="cs-CZ" dirty="0"/>
              <a:t>)</a:t>
            </a:r>
          </a:p>
          <a:p>
            <a:endParaRPr lang="cs-CZ" dirty="0"/>
          </a:p>
          <a:p>
            <a:r>
              <a:rPr lang="en-US" dirty="0"/>
              <a:t>Procedure</a:t>
            </a:r>
            <a:endParaRPr lang="cs-CZ" dirty="0"/>
          </a:p>
          <a:p>
            <a:pPr marL="801687" lvl="1" indent="-457200">
              <a:buFont typeface="+mj-lt"/>
              <a:buAutoNum type="arabicPeriod"/>
            </a:pPr>
            <a:r>
              <a:rPr lang="en-US" dirty="0"/>
              <a:t>Generate </a:t>
            </a:r>
            <a:r>
              <a:rPr lang="cs-CZ" i="1" dirty="0"/>
              <a:t>u</a:t>
            </a:r>
            <a:r>
              <a:rPr lang="cs-CZ" dirty="0"/>
              <a:t> </a:t>
            </a:r>
            <a:r>
              <a:rPr lang="en-US" dirty="0"/>
              <a:t>from Uniform</a:t>
            </a:r>
            <a:r>
              <a:rPr lang="cs-CZ" dirty="0"/>
              <a:t>(0,1)</a:t>
            </a:r>
          </a:p>
          <a:p>
            <a:pPr marL="801687" lvl="1" indent="-457200">
              <a:buFont typeface="+mj-lt"/>
              <a:buAutoNum type="arabicPeriod"/>
            </a:pPr>
            <a:r>
              <a:rPr lang="en-US" dirty="0"/>
              <a:t>Choose </a:t>
            </a:r>
            <a:r>
              <a:rPr lang="cs-CZ" i="1" dirty="0" err="1"/>
              <a:t>x</a:t>
            </a:r>
            <a:r>
              <a:rPr lang="cs-CZ" i="1" baseline="-25000" dirty="0" err="1"/>
              <a:t>i</a:t>
            </a:r>
            <a:r>
              <a:rPr lang="cs-CZ" dirty="0"/>
              <a:t> </a:t>
            </a:r>
            <a:r>
              <a:rPr lang="en-US" dirty="0"/>
              <a:t>for which</a:t>
            </a:r>
            <a:br>
              <a:rPr lang="cs-CZ" dirty="0"/>
            </a:br>
            <a:br>
              <a:rPr lang="cs-CZ" dirty="0"/>
            </a:br>
            <a:br>
              <a:rPr lang="cs-CZ" dirty="0"/>
            </a:br>
            <a:br>
              <a:rPr lang="cs-CZ" dirty="0"/>
            </a:br>
            <a:br>
              <a:rPr lang="cs-CZ" dirty="0"/>
            </a:br>
            <a:r>
              <a:rPr lang="cs-CZ" sz="1800" dirty="0"/>
              <a:t>(</a:t>
            </a:r>
            <a:r>
              <a:rPr lang="en-US" sz="1800" dirty="0"/>
              <a:t>we define </a:t>
            </a:r>
            <a:r>
              <a:rPr lang="cs-CZ" sz="1800" i="1" dirty="0">
                <a:latin typeface="Times New Roman" pitchFamily="18" charset="0"/>
                <a:cs typeface="Times New Roman" pitchFamily="18" charset="0"/>
              </a:rPr>
              <a:t>P</a:t>
            </a:r>
            <a:r>
              <a:rPr lang="cs-CZ" sz="1800" dirty="0">
                <a:latin typeface="Times New Roman" pitchFamily="18" charset="0"/>
                <a:cs typeface="Times New Roman" pitchFamily="18" charset="0"/>
              </a:rPr>
              <a:t>(0) = 0</a:t>
            </a:r>
            <a:r>
              <a:rPr lang="cs-CZ" sz="1800" dirty="0"/>
              <a:t>)</a:t>
            </a:r>
            <a:endParaRPr lang="cs-CZ" dirty="0"/>
          </a:p>
          <a:p>
            <a:r>
              <a:rPr lang="en-US" dirty="0"/>
              <a:t>The search is usually implemented by interval bisection</a:t>
            </a:r>
            <a:endParaRPr lang="cs-CZ" dirty="0"/>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7</a:t>
            </a:fld>
            <a:endParaRPr lang="en-US" altLang="en-US"/>
          </a:p>
        </p:txBody>
      </p:sp>
      <p:grpSp>
        <p:nvGrpSpPr>
          <p:cNvPr id="7" name="Group 61"/>
          <p:cNvGrpSpPr/>
          <p:nvPr/>
        </p:nvGrpSpPr>
        <p:grpSpPr>
          <a:xfrm>
            <a:off x="5148064" y="2348880"/>
            <a:ext cx="3888432" cy="2880320"/>
            <a:chOff x="5076056" y="3645024"/>
            <a:chExt cx="3888432" cy="2880320"/>
          </a:xfrm>
        </p:grpSpPr>
        <p:sp>
          <p:nvSpPr>
            <p:cNvPr id="37" name="Rectangle 36"/>
            <p:cNvSpPr/>
            <p:nvPr/>
          </p:nvSpPr>
          <p:spPr>
            <a:xfrm>
              <a:off x="5076056" y="3645024"/>
              <a:ext cx="3888432" cy="2880320"/>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38" name="Straight Arrow Connector 37"/>
            <p:cNvCxnSpPr/>
            <p:nvPr/>
          </p:nvCxnSpPr>
          <p:spPr>
            <a:xfrm>
              <a:off x="5724128" y="6013530"/>
              <a:ext cx="28803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724128" y="3861048"/>
              <a:ext cx="0" cy="21329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6228184" y="5509474"/>
              <a:ext cx="0" cy="556526"/>
            </a:xfrm>
            <a:prstGeom prst="straightConnector1">
              <a:avLst/>
            </a:prstGeom>
            <a:ln w="28575">
              <a:solidFill>
                <a:srgbClr val="00B050"/>
              </a:solidFill>
              <a:prstDash val="dash"/>
              <a:tailEnd type="oval" w="lg" len="lg"/>
            </a:ln>
          </p:spPr>
          <p:style>
            <a:lnRef idx="1">
              <a:schemeClr val="accent1"/>
            </a:lnRef>
            <a:fillRef idx="0">
              <a:schemeClr val="accent1"/>
            </a:fillRef>
            <a:effectRef idx="0">
              <a:schemeClr val="accent1"/>
            </a:effectRef>
            <a:fontRef idx="minor">
              <a:schemeClr val="tx1"/>
            </a:fontRef>
          </p:style>
        </p:cxnSp>
        <p:graphicFrame>
          <p:nvGraphicFramePr>
            <p:cNvPr id="43" name="Object 4">
              <a:hlinkClick r:id="" action="ppaction://ole?verb=0"/>
            </p:cNvPr>
            <p:cNvGraphicFramePr>
              <a:graphicFrameLocks/>
            </p:cNvGraphicFramePr>
            <p:nvPr/>
          </p:nvGraphicFramePr>
          <p:xfrm>
            <a:off x="5248275" y="5052541"/>
            <a:ext cx="293688" cy="320675"/>
          </p:xfrm>
          <a:graphic>
            <a:graphicData uri="http://schemas.openxmlformats.org/presentationml/2006/ole">
              <mc:AlternateContent xmlns:mc="http://schemas.openxmlformats.org/markup-compatibility/2006">
                <mc:Choice xmlns:v="urn:schemas-microsoft-com:vml" Requires="v">
                  <p:oleObj spid="_x0000_s411984" name="Rovnice" r:id="rId3" imgW="126835" imgH="139518" progId="Equation.3">
                    <p:embed/>
                  </p:oleObj>
                </mc:Choice>
                <mc:Fallback>
                  <p:oleObj name="Rovnice" r:id="rId3" imgW="126835" imgH="139518"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275" y="5052541"/>
                          <a:ext cx="29368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 name="Object 5">
              <a:hlinkClick r:id="" action="ppaction://ole?verb=0"/>
            </p:cNvPr>
            <p:cNvGraphicFramePr>
              <a:graphicFrameLocks/>
            </p:cNvGraphicFramePr>
            <p:nvPr/>
          </p:nvGraphicFramePr>
          <p:xfrm>
            <a:off x="6083871" y="5942881"/>
            <a:ext cx="352425" cy="496887"/>
          </p:xfrm>
          <a:graphic>
            <a:graphicData uri="http://schemas.openxmlformats.org/presentationml/2006/ole">
              <mc:AlternateContent xmlns:mc="http://schemas.openxmlformats.org/markup-compatibility/2006">
                <mc:Choice xmlns:v="urn:schemas-microsoft-com:vml" Requires="v">
                  <p:oleObj spid="_x0000_s411985" name="Rovnice" r:id="rId5" imgW="152268" imgH="215713" progId="Equation.3">
                    <p:embed/>
                  </p:oleObj>
                </mc:Choice>
                <mc:Fallback>
                  <p:oleObj name="Rovnice" r:id="rId5" imgW="152268" imgH="215713"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3871" y="5942881"/>
                          <a:ext cx="35242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45" name="Straight Connector 44"/>
            <p:cNvCxnSpPr/>
            <p:nvPr/>
          </p:nvCxnSpPr>
          <p:spPr>
            <a:xfrm flipH="1">
              <a:off x="5652120" y="5229200"/>
              <a:ext cx="1080120" cy="0"/>
            </a:xfrm>
            <a:prstGeom prst="line">
              <a:avLst/>
            </a:prstGeom>
            <a:ln>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076056" y="3645024"/>
              <a:ext cx="3888432" cy="369332"/>
            </a:xfrm>
            <a:prstGeom prst="rect">
              <a:avLst/>
            </a:prstGeom>
            <a:noFill/>
          </p:spPr>
          <p:txBody>
            <a:bodyPr wrap="square" rtlCol="0">
              <a:spAutoFit/>
            </a:bodyPr>
            <a:lstStyle/>
            <a:p>
              <a:pPr algn="ctr"/>
              <a:r>
                <a:rPr lang="en-US" b="1" dirty="0">
                  <a:latin typeface="+mj-lt"/>
                </a:rPr>
                <a:t>CDF</a:t>
              </a:r>
              <a:endParaRPr lang="cs-CZ" b="1" dirty="0">
                <a:latin typeface="+mj-lt"/>
              </a:endParaRPr>
            </a:p>
          </p:txBody>
        </p:sp>
        <p:cxnSp>
          <p:nvCxnSpPr>
            <p:cNvPr id="48" name="Straight Arrow Connector 47"/>
            <p:cNvCxnSpPr/>
            <p:nvPr/>
          </p:nvCxnSpPr>
          <p:spPr>
            <a:xfrm flipV="1">
              <a:off x="6732240" y="4931288"/>
              <a:ext cx="0" cy="1134712"/>
            </a:xfrm>
            <a:prstGeom prst="straightConnector1">
              <a:avLst/>
            </a:prstGeom>
            <a:ln w="28575">
              <a:solidFill>
                <a:srgbClr val="00B050"/>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7236296" y="4639488"/>
              <a:ext cx="0" cy="1426512"/>
            </a:xfrm>
            <a:prstGeom prst="straightConnector1">
              <a:avLst/>
            </a:prstGeom>
            <a:ln w="28575">
              <a:solidFill>
                <a:srgbClr val="00B050"/>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740352" y="4121784"/>
              <a:ext cx="0" cy="1944216"/>
            </a:xfrm>
            <a:prstGeom prst="straightConnector1">
              <a:avLst/>
            </a:prstGeom>
            <a:ln w="28575">
              <a:solidFill>
                <a:srgbClr val="00B050"/>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52120" y="4135432"/>
              <a:ext cx="2074584" cy="13648"/>
            </a:xfrm>
            <a:prstGeom prst="line">
              <a:avLst/>
            </a:prstGeom>
            <a:ln>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08234" name="Object 10">
              <a:hlinkClick r:id="" action="ppaction://ole?verb=0"/>
            </p:cNvPr>
            <p:cNvGraphicFramePr>
              <a:graphicFrameLocks/>
            </p:cNvGraphicFramePr>
            <p:nvPr/>
          </p:nvGraphicFramePr>
          <p:xfrm>
            <a:off x="5365750" y="3932238"/>
            <a:ext cx="204788" cy="381000"/>
          </p:xfrm>
          <a:graphic>
            <a:graphicData uri="http://schemas.openxmlformats.org/presentationml/2006/ole">
              <mc:AlternateContent xmlns:mc="http://schemas.openxmlformats.org/markup-compatibility/2006">
                <mc:Choice xmlns:v="urn:schemas-microsoft-com:vml" Requires="v">
                  <p:oleObj spid="_x0000_s411986" name="Rovnice" r:id="rId7" imgW="88707" imgH="164742" progId="Equation.3">
                    <p:embed/>
                  </p:oleObj>
                </mc:Choice>
                <mc:Fallback>
                  <p:oleObj name="Rovnice" r:id="rId7" imgW="88707" imgH="164742" progId="Equation.3">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5750" y="3932238"/>
                          <a:ext cx="20478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41" name="Object 5">
            <a:hlinkClick r:id="" action="ppaction://ole?verb=0"/>
          </p:cNvPr>
          <p:cNvGraphicFramePr>
            <a:graphicFrameLocks/>
          </p:cNvGraphicFramePr>
          <p:nvPr>
            <p:extLst>
              <p:ext uri="{D42A27DB-BD31-4B8C-83A1-F6EECF244321}">
                <p14:modId xmlns:p14="http://schemas.microsoft.com/office/powerpoint/2010/main" val="1284219965"/>
              </p:ext>
            </p:extLst>
          </p:nvPr>
        </p:nvGraphicFramePr>
        <p:xfrm>
          <a:off x="6652766" y="4653087"/>
          <a:ext cx="382588" cy="496887"/>
        </p:xfrm>
        <a:graphic>
          <a:graphicData uri="http://schemas.openxmlformats.org/presentationml/2006/ole">
            <mc:AlternateContent xmlns:mc="http://schemas.openxmlformats.org/markup-compatibility/2006">
              <mc:Choice xmlns:v="urn:schemas-microsoft-com:vml" Requires="v">
                <p:oleObj spid="_x0000_s411987" name="Rovnice" r:id="rId9" imgW="164885" imgH="215619" progId="Equation.3">
                  <p:embed/>
                </p:oleObj>
              </mc:Choice>
              <mc:Fallback>
                <p:oleObj name="Rovnice" r:id="rId9" imgW="164885" imgH="215619" progId="Equation.3">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2766" y="4653087"/>
                        <a:ext cx="38258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1596" name="Object 12">
            <a:hlinkClick r:id="" action="ppaction://ole?verb=0"/>
          </p:cNvPr>
          <p:cNvGraphicFramePr>
            <a:graphicFrameLocks/>
          </p:cNvGraphicFramePr>
          <p:nvPr>
            <p:extLst>
              <p:ext uri="{D42A27DB-BD31-4B8C-83A1-F6EECF244321}">
                <p14:modId xmlns:p14="http://schemas.microsoft.com/office/powerpoint/2010/main" val="1356129765"/>
              </p:ext>
            </p:extLst>
          </p:nvPr>
        </p:nvGraphicFramePr>
        <p:xfrm>
          <a:off x="7157591" y="4638799"/>
          <a:ext cx="381000" cy="527050"/>
        </p:xfrm>
        <a:graphic>
          <a:graphicData uri="http://schemas.openxmlformats.org/presentationml/2006/ole">
            <mc:AlternateContent xmlns:mc="http://schemas.openxmlformats.org/markup-compatibility/2006">
              <mc:Choice xmlns:v="urn:schemas-microsoft-com:vml" Requires="v">
                <p:oleObj spid="_x0000_s411988" name="Rovnice" r:id="rId11" imgW="165028" imgH="228501" progId="Equation.3">
                  <p:embed/>
                </p:oleObj>
              </mc:Choice>
              <mc:Fallback>
                <p:oleObj name="Rovnice" r:id="rId11" imgW="165028" imgH="228501" progId="Equation.3">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57591" y="4638799"/>
                        <a:ext cx="38100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1597" name="Object 13">
            <a:hlinkClick r:id="" action="ppaction://ole?verb=0"/>
          </p:cNvPr>
          <p:cNvGraphicFramePr>
            <a:graphicFrameLocks/>
          </p:cNvGraphicFramePr>
          <p:nvPr>
            <p:extLst>
              <p:ext uri="{D42A27DB-BD31-4B8C-83A1-F6EECF244321}">
                <p14:modId xmlns:p14="http://schemas.microsoft.com/office/powerpoint/2010/main" val="520417729"/>
              </p:ext>
            </p:extLst>
          </p:nvPr>
        </p:nvGraphicFramePr>
        <p:xfrm>
          <a:off x="7662416" y="4653087"/>
          <a:ext cx="382588" cy="496887"/>
        </p:xfrm>
        <a:graphic>
          <a:graphicData uri="http://schemas.openxmlformats.org/presentationml/2006/ole">
            <mc:AlternateContent xmlns:mc="http://schemas.openxmlformats.org/markup-compatibility/2006">
              <mc:Choice xmlns:v="urn:schemas-microsoft-com:vml" Requires="v">
                <p:oleObj spid="_x0000_s411989" name="Rovnice" r:id="rId13" imgW="164885" imgH="215619" progId="Equation.3">
                  <p:embed/>
                </p:oleObj>
              </mc:Choice>
              <mc:Fallback>
                <p:oleObj name="Rovnice" r:id="rId13" imgW="164885" imgH="215619" progId="Equation.3">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62416" y="4653087"/>
                        <a:ext cx="38258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5" name="Group 24"/>
          <p:cNvGrpSpPr/>
          <p:nvPr/>
        </p:nvGrpSpPr>
        <p:grpSpPr>
          <a:xfrm>
            <a:off x="1043608" y="4293096"/>
            <a:ext cx="3240360" cy="792088"/>
            <a:chOff x="1043608" y="3919408"/>
            <a:chExt cx="3240360" cy="792088"/>
          </a:xfrm>
        </p:grpSpPr>
        <p:graphicFrame>
          <p:nvGraphicFramePr>
            <p:cNvPr id="308226" name="Object 2">
              <a:hlinkClick r:id="" action="ppaction://ole?verb=0"/>
            </p:cNvPr>
            <p:cNvGraphicFramePr>
              <a:graphicFrameLocks/>
            </p:cNvGraphicFramePr>
            <p:nvPr/>
          </p:nvGraphicFramePr>
          <p:xfrm>
            <a:off x="1204913" y="4077072"/>
            <a:ext cx="2962275" cy="466725"/>
          </p:xfrm>
          <a:graphic>
            <a:graphicData uri="http://schemas.openxmlformats.org/presentationml/2006/ole">
              <mc:AlternateContent xmlns:mc="http://schemas.openxmlformats.org/markup-compatibility/2006">
                <mc:Choice xmlns:v="urn:schemas-microsoft-com:vml" Requires="v">
                  <p:oleObj spid="_x0000_s411990" name="Rovnice" r:id="rId15" imgW="1282700" imgH="203200" progId="Equation.3">
                    <p:embed/>
                  </p:oleObj>
                </mc:Choice>
                <mc:Fallback>
                  <p:oleObj name="Rovnice" r:id="rId15" imgW="1282700" imgH="203200" progId="Equation.3">
                    <p:embed/>
                    <p:pic>
                      <p:nvPicPr>
                        <p:cNvPr id="0" name=""/>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04913" y="4077072"/>
                          <a:ext cx="29622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Rectangle 23"/>
            <p:cNvSpPr/>
            <p:nvPr/>
          </p:nvSpPr>
          <p:spPr>
            <a:xfrm>
              <a:off x="1043608" y="3919408"/>
              <a:ext cx="3240360"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102112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2D </a:t>
            </a:r>
            <a:r>
              <a:rPr lang="en-US" dirty="0"/>
              <a:t>discrete random variable</a:t>
            </a:r>
          </a:p>
        </p:txBody>
      </p:sp>
      <p:sp>
        <p:nvSpPr>
          <p:cNvPr id="3" name="Content Placeholder 2"/>
          <p:cNvSpPr>
            <a:spLocks noGrp="1"/>
          </p:cNvSpPr>
          <p:nvPr>
            <p:ph idx="1"/>
          </p:nvPr>
        </p:nvSpPr>
        <p:spPr/>
        <p:txBody>
          <a:bodyPr/>
          <a:lstStyle/>
          <a:p>
            <a:pPr marL="342900" lvl="1" indent="-342900">
              <a:buClr>
                <a:schemeClr val="accent1"/>
              </a:buClr>
              <a:buSzPct val="65000"/>
              <a:buFont typeface="Wingdings" pitchFamily="2" charset="2"/>
              <a:buChar char="n"/>
            </a:pPr>
            <a:r>
              <a:rPr lang="en-US" sz="2400" dirty="0"/>
              <a:t>Given a probability mass function </a:t>
            </a:r>
            <a:r>
              <a:rPr lang="cs-CZ" sz="2400" i="1" dirty="0" err="1"/>
              <a:t>p</a:t>
            </a:r>
            <a:r>
              <a:rPr lang="cs-CZ" sz="2400" i="1" baseline="-25000" dirty="0" err="1"/>
              <a:t>I,J</a:t>
            </a:r>
            <a:r>
              <a:rPr lang="cs-CZ" sz="2400" dirty="0"/>
              <a:t>(</a:t>
            </a:r>
            <a:r>
              <a:rPr lang="cs-CZ" sz="2400" i="1" dirty="0"/>
              <a:t>i, j</a:t>
            </a:r>
            <a:r>
              <a:rPr lang="cs-CZ" sz="2400" dirty="0"/>
              <a:t>)</a:t>
            </a:r>
          </a:p>
          <a:p>
            <a:endParaRPr lang="en-US" dirty="0"/>
          </a:p>
          <a:p>
            <a:r>
              <a:rPr lang="en-US" dirty="0"/>
              <a:t>Option </a:t>
            </a:r>
            <a:r>
              <a:rPr lang="cs-CZ" dirty="0"/>
              <a:t>1: </a:t>
            </a:r>
          </a:p>
          <a:p>
            <a:pPr lvl="1"/>
            <a:r>
              <a:rPr lang="en-US" dirty="0"/>
              <a:t>Interpret the 2D PMF as a </a:t>
            </a:r>
            <a:r>
              <a:rPr lang="cs-CZ" dirty="0"/>
              <a:t>1D </a:t>
            </a:r>
            <a:r>
              <a:rPr lang="en-US" dirty="0"/>
              <a:t>vector of probabilities</a:t>
            </a:r>
            <a:endParaRPr lang="cs-CZ" dirty="0"/>
          </a:p>
          <a:p>
            <a:pPr lvl="1"/>
            <a:r>
              <a:rPr lang="en-US" dirty="0"/>
              <a:t>Generate samples as in the 1D case</a:t>
            </a:r>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8</a:t>
            </a:fld>
            <a:endParaRPr lang="en-US" altLang="en-US"/>
          </a:p>
        </p:txBody>
      </p:sp>
    </p:spTree>
    <p:extLst>
      <p:ext uri="{BB962C8B-B14F-4D97-AF65-F5344CB8AC3E}">
        <p14:creationId xmlns:p14="http://schemas.microsoft.com/office/powerpoint/2010/main" val="362330013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2D </a:t>
            </a:r>
            <a:r>
              <a:rPr lang="en-US" dirty="0"/>
              <a:t>discrete random variable</a:t>
            </a:r>
            <a:endParaRPr lang="cs-CZ" dirty="0"/>
          </a:p>
        </p:txBody>
      </p:sp>
      <p:sp>
        <p:nvSpPr>
          <p:cNvPr id="3" name="Content Placeholder 2"/>
          <p:cNvSpPr>
            <a:spLocks noGrp="1"/>
          </p:cNvSpPr>
          <p:nvPr>
            <p:ph idx="1"/>
          </p:nvPr>
        </p:nvSpPr>
        <p:spPr/>
        <p:txBody>
          <a:bodyPr/>
          <a:lstStyle/>
          <a:p>
            <a:endParaRPr lang="cs-CZ"/>
          </a:p>
        </p:txBody>
      </p:sp>
      <p:sp>
        <p:nvSpPr>
          <p:cNvPr id="4" name="Footer Placeholder 3"/>
          <p:cNvSpPr>
            <a:spLocks noGrp="1"/>
          </p:cNvSpPr>
          <p:nvPr>
            <p:ph type="ftr" sz="quarter" idx="11"/>
          </p:nvPr>
        </p:nvSpPr>
        <p:spPr/>
        <p:txBody>
          <a:bodyPr/>
          <a:lstStyle/>
          <a:p>
            <a:pPr>
              <a:defRPr/>
            </a:pPr>
            <a:r>
              <a:rPr lang="en-US" altLang="en-US"/>
              <a:t>Advanced 3D Graphics (NPGR010) - J. Vorba 2020, created by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9</a:t>
            </a:fld>
            <a:endParaRPr lang="en-US" altLang="en-US"/>
          </a:p>
        </p:txBody>
      </p:sp>
      <p:pic>
        <p:nvPicPr>
          <p:cNvPr id="406530" name="Picture 2" descr="C:\Users\jarda\Desktop\infinitesamp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28800"/>
            <a:ext cx="8136904" cy="4589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855747"/>
      </p:ext>
    </p:extLst>
  </p:cSld>
  <p:clrMapOvr>
    <a:masterClrMapping/>
  </p:clrMapOvr>
</p:sld>
</file>

<file path=ppt/theme/theme1.xml><?xml version="1.0" encoding="utf-8"?>
<a:theme xmlns:a="http://schemas.openxmlformats.org/drawingml/2006/main" name="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7966</TotalTime>
  <Words>3730</Words>
  <Application>Microsoft Office PowerPoint</Application>
  <PresentationFormat>On-screen Show (4:3)</PresentationFormat>
  <Paragraphs>543</Paragraphs>
  <Slides>61</Slides>
  <Notes>7</Notes>
  <HiddenSlides>3</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7" baseType="lpstr">
      <vt:lpstr>Arial</vt:lpstr>
      <vt:lpstr>Arial Black</vt:lpstr>
      <vt:lpstr>Arial CE</vt:lpstr>
      <vt:lpstr>Cambria Math</vt:lpstr>
      <vt:lpstr>Corbel</vt:lpstr>
      <vt:lpstr>Courier New</vt:lpstr>
      <vt:lpstr>Garamond</vt:lpstr>
      <vt:lpstr>Georgia</vt:lpstr>
      <vt:lpstr>Lucida Console</vt:lpstr>
      <vt:lpstr>StarSymbol</vt:lpstr>
      <vt:lpstr>Symbol</vt:lpstr>
      <vt:lpstr>Times</vt:lpstr>
      <vt:lpstr>Times New Roman</vt:lpstr>
      <vt:lpstr>Wingdings</vt:lpstr>
      <vt:lpstr>Hrany</vt:lpstr>
      <vt:lpstr>Rovnice</vt:lpstr>
      <vt:lpstr>Advanced 3D graphics for movies and games (NPGR010)    – Monte Carlo integration II</vt:lpstr>
      <vt:lpstr>Recap previous lecture</vt:lpstr>
      <vt:lpstr>Monte Carlo integration</vt:lpstr>
      <vt:lpstr>Direct illumination – light source sampling</vt:lpstr>
      <vt:lpstr>Recap –  Reflection equation</vt:lpstr>
      <vt:lpstr>Generating samples from a distribution</vt:lpstr>
      <vt:lpstr>Generating samples from a 1D discrete random variable</vt:lpstr>
      <vt:lpstr>Generating samples from a 2D discrete random variable</vt:lpstr>
      <vt:lpstr>Generating samples from a 2D discrete random variable</vt:lpstr>
      <vt:lpstr>Generating samples from a 2D discrete random variable</vt:lpstr>
      <vt:lpstr>Generating samples from a 1D continuous random variable</vt:lpstr>
      <vt:lpstr>Transformation method </vt:lpstr>
      <vt:lpstr>Example – U(a,b)</vt:lpstr>
      <vt:lpstr>Rejection sampling in 1D</vt:lpstr>
      <vt:lpstr>Transformation method vs.  Rejection sampling</vt:lpstr>
      <vt:lpstr>Sampling from a 2D continuous random variable</vt:lpstr>
      <vt:lpstr>PowerPoint Presentation</vt:lpstr>
      <vt:lpstr>PowerPoint Presentation</vt:lpstr>
      <vt:lpstr>Transformation formulas for common cases in light transport</vt:lpstr>
      <vt:lpstr>Importance sampling from the physically-plausible Phong BRDF</vt:lpstr>
      <vt:lpstr>Recap: Physically-plausible Phong BRDF</vt:lpstr>
      <vt:lpstr>Selection of the BRDF component</vt:lpstr>
      <vt:lpstr>PowerPoint Presentation</vt:lpstr>
      <vt:lpstr>Sampling of the diffuse lobe</vt:lpstr>
      <vt:lpstr>sampleDiffuse()</vt:lpstr>
      <vt:lpstr>Sampling of the specular (glossy) component</vt:lpstr>
      <vt:lpstr>sampleSpecular()</vt:lpstr>
      <vt:lpstr>evalPdf</vt:lpstr>
      <vt:lpstr>Variance reduction methods for MC estimators</vt:lpstr>
      <vt:lpstr>Variance reduction methods</vt:lpstr>
      <vt:lpstr>Importance sampling</vt:lpstr>
      <vt:lpstr>Importance sampling</vt:lpstr>
      <vt:lpstr>Control variates</vt:lpstr>
      <vt:lpstr>Control variates</vt:lpstr>
      <vt:lpstr>Control variates vs. Importance sampling</vt:lpstr>
      <vt:lpstr>Better sample distribution</vt:lpstr>
      <vt:lpstr>Stratified sampling</vt:lpstr>
      <vt:lpstr>Stratified sampling</vt:lpstr>
      <vt:lpstr>Stratified sampling</vt:lpstr>
      <vt:lpstr>How to subdivide the interval?</vt:lpstr>
      <vt:lpstr>Combination of stratified sampling and the transformation method</vt:lpstr>
      <vt:lpstr>Quasi-Monte Carlo methods (QMC)</vt:lpstr>
      <vt:lpstr>Discrepancy</vt:lpstr>
      <vt:lpstr>Stratified sampling</vt:lpstr>
      <vt:lpstr>Quasi-Monte Carlo</vt:lpstr>
      <vt:lpstr>Same random sequence for all pixels</vt:lpstr>
      <vt:lpstr>Image-based lighting</vt:lpstr>
      <vt:lpstr>Image-based lighting</vt:lpstr>
      <vt:lpstr>Environment mapping (a.k.a. image-based lighting, reflection mapping)</vt:lpstr>
      <vt:lpstr>Image-based lighting</vt:lpstr>
      <vt:lpstr>PowerPoint Presentation</vt:lpstr>
      <vt:lpstr>PowerPoint Presentation</vt:lpstr>
      <vt:lpstr>PowerPoint Presentation</vt:lpstr>
      <vt:lpstr>PowerPoint Presentation</vt:lpstr>
      <vt:lpstr>PowerPoint Presentation</vt:lpstr>
      <vt:lpstr>Mapping</vt:lpstr>
      <vt:lpstr>Mapping</vt:lpstr>
      <vt:lpstr>Debevec’s spherical mapping</vt:lpstr>
      <vt:lpstr>Sampling strategies for image based lighting</vt:lpstr>
      <vt:lpstr>Sampling strategies</vt:lpstr>
      <vt:lpstr>Sampling according to the environment map luminance</vt:lpstr>
    </vt:vector>
  </TitlesOfParts>
  <Company>CTU Prague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Monte Carlo integration II - Advanced 3D Graphics (NPGR010)</dc:title>
  <dc:creator>Jaroslav Křivánek</dc:creator>
  <cp:keywords>Computer graphics, rendering, global illumination, Monte Carlo method</cp:keywords>
  <cp:lastModifiedBy>Jiri Vorba</cp:lastModifiedBy>
  <cp:revision>3767</cp:revision>
  <dcterms:created xsi:type="dcterms:W3CDTF">2006-11-17T09:10:54Z</dcterms:created>
  <dcterms:modified xsi:type="dcterms:W3CDTF">2020-10-20T22:18:40Z</dcterms:modified>
</cp:coreProperties>
</file>